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8" r:id="rId1"/>
  </p:sldMasterIdLst>
  <p:notesMasterIdLst>
    <p:notesMasterId r:id="rId69"/>
  </p:notesMasterIdLst>
  <p:sldIdLst>
    <p:sldId id="256" r:id="rId2"/>
    <p:sldId id="267" r:id="rId3"/>
    <p:sldId id="268" r:id="rId4"/>
    <p:sldId id="326" r:id="rId5"/>
    <p:sldId id="269" r:id="rId6"/>
    <p:sldId id="271" r:id="rId7"/>
    <p:sldId id="270" r:id="rId8"/>
    <p:sldId id="274" r:id="rId9"/>
    <p:sldId id="275" r:id="rId10"/>
    <p:sldId id="276" r:id="rId11"/>
    <p:sldId id="277" r:id="rId12"/>
    <p:sldId id="278" r:id="rId13"/>
    <p:sldId id="284" r:id="rId14"/>
    <p:sldId id="285" r:id="rId15"/>
    <p:sldId id="286" r:id="rId16"/>
    <p:sldId id="280" r:id="rId17"/>
    <p:sldId id="287" r:id="rId18"/>
    <p:sldId id="282" r:id="rId19"/>
    <p:sldId id="288" r:id="rId20"/>
    <p:sldId id="281" r:id="rId21"/>
    <p:sldId id="283" r:id="rId22"/>
    <p:sldId id="289" r:id="rId23"/>
    <p:sldId id="290" r:id="rId24"/>
    <p:sldId id="294" r:id="rId25"/>
    <p:sldId id="291" r:id="rId26"/>
    <p:sldId id="295" r:id="rId27"/>
    <p:sldId id="296" r:id="rId28"/>
    <p:sldId id="292" r:id="rId29"/>
    <p:sldId id="297" r:id="rId30"/>
    <p:sldId id="293" r:id="rId31"/>
    <p:sldId id="298" r:id="rId32"/>
    <p:sldId id="299" r:id="rId33"/>
    <p:sldId id="325" r:id="rId34"/>
    <p:sldId id="301" r:id="rId35"/>
    <p:sldId id="303" r:id="rId36"/>
    <p:sldId id="314" r:id="rId37"/>
    <p:sldId id="300" r:id="rId38"/>
    <p:sldId id="307" r:id="rId39"/>
    <p:sldId id="304" r:id="rId40"/>
    <p:sldId id="308" r:id="rId41"/>
    <p:sldId id="309" r:id="rId42"/>
    <p:sldId id="311" r:id="rId43"/>
    <p:sldId id="305" r:id="rId44"/>
    <p:sldId id="310" r:id="rId45"/>
    <p:sldId id="315" r:id="rId46"/>
    <p:sldId id="312" r:id="rId47"/>
    <p:sldId id="313" r:id="rId48"/>
    <p:sldId id="317" r:id="rId49"/>
    <p:sldId id="322" r:id="rId50"/>
    <p:sldId id="306" r:id="rId51"/>
    <p:sldId id="318" r:id="rId52"/>
    <p:sldId id="316" r:id="rId53"/>
    <p:sldId id="320" r:id="rId54"/>
    <p:sldId id="321" r:id="rId55"/>
    <p:sldId id="319" r:id="rId56"/>
    <p:sldId id="324" r:id="rId57"/>
    <p:sldId id="279" r:id="rId58"/>
    <p:sldId id="257" r:id="rId59"/>
    <p:sldId id="258" r:id="rId60"/>
    <p:sldId id="259" r:id="rId61"/>
    <p:sldId id="260" r:id="rId62"/>
    <p:sldId id="261" r:id="rId63"/>
    <p:sldId id="262" r:id="rId64"/>
    <p:sldId id="265" r:id="rId65"/>
    <p:sldId id="263" r:id="rId66"/>
    <p:sldId id="266" r:id="rId67"/>
    <p:sldId id="264"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22"/>
    <p:restoredTop sz="83659"/>
  </p:normalViewPr>
  <p:slideViewPr>
    <p:cSldViewPr snapToGrid="0" snapToObjects="1">
      <p:cViewPr>
        <p:scale>
          <a:sx n="73" d="100"/>
          <a:sy n="73" d="100"/>
        </p:scale>
        <p:origin x="792"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896AE0-B62B-A94F-9A1B-F12DBAD1BB6D}" type="datetimeFigureOut">
              <a:rPr lang="en-US" smtClean="0"/>
              <a:t>8/27/18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33C70C-4725-714F-A435-F222EA650CAD}" type="slidenum">
              <a:rPr lang="en-US" smtClean="0"/>
              <a:t>‹#›</a:t>
            </a:fld>
            <a:endParaRPr lang="en-US"/>
          </a:p>
        </p:txBody>
      </p:sp>
    </p:spTree>
    <p:extLst>
      <p:ext uri="{BB962C8B-B14F-4D97-AF65-F5344CB8AC3E}">
        <p14:creationId xmlns:p14="http://schemas.microsoft.com/office/powerpoint/2010/main" val="1330961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mins</a:t>
            </a:r>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2</a:t>
            </a:fld>
            <a:endParaRPr lang="en-US"/>
          </a:p>
        </p:txBody>
      </p:sp>
    </p:spTree>
    <p:extLst>
      <p:ext uri="{BB962C8B-B14F-4D97-AF65-F5344CB8AC3E}">
        <p14:creationId xmlns:p14="http://schemas.microsoft.com/office/powerpoint/2010/main" val="1485619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12</a:t>
            </a:fld>
            <a:endParaRPr lang="en-US"/>
          </a:p>
        </p:txBody>
      </p:sp>
    </p:spTree>
    <p:extLst>
      <p:ext uri="{BB962C8B-B14F-4D97-AF65-F5344CB8AC3E}">
        <p14:creationId xmlns:p14="http://schemas.microsoft.com/office/powerpoint/2010/main" val="842586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through a few problems from the first</a:t>
            </a:r>
            <a:r>
              <a:rPr lang="en-US" baseline="0" dirty="0" smtClean="0"/>
              <a:t> problem set. (30 mins)</a:t>
            </a:r>
          </a:p>
          <a:p>
            <a:r>
              <a:rPr lang="en-US" baseline="0" dirty="0" smtClean="0"/>
              <a:t> </a:t>
            </a:r>
          </a:p>
          <a:p>
            <a:r>
              <a:rPr lang="en-US" baseline="0" dirty="0" smtClean="0"/>
              <a:t>Here, t</a:t>
            </a:r>
            <a:r>
              <a:rPr lang="en-US" dirty="0" smtClean="0"/>
              <a:t>he check for “</a:t>
            </a:r>
            <a:r>
              <a:rPr lang="en-US" dirty="0" err="1" smtClean="0"/>
              <a:t>i</a:t>
            </a:r>
            <a:r>
              <a:rPr lang="en-US" baseline="0" dirty="0" smtClean="0"/>
              <a:t> equals k?” has been changed to “</a:t>
            </a:r>
            <a:r>
              <a:rPr lang="en-US" baseline="0" dirty="0" err="1" smtClean="0"/>
              <a:t>i</a:t>
            </a:r>
            <a:r>
              <a:rPr lang="en-US" baseline="0" dirty="0" smtClean="0"/>
              <a:t> more than or equals k?”.</a:t>
            </a:r>
          </a:p>
          <a:p>
            <a:endParaRPr lang="en-US" baseline="0" dirty="0" smtClean="0"/>
          </a:p>
          <a:p>
            <a:r>
              <a:rPr lang="en-US" baseline="0" dirty="0" smtClean="0"/>
              <a:t>Does this affect the correctness of the algorithm? (Who thinks it’s still correct?)</a:t>
            </a:r>
          </a:p>
          <a:p>
            <a:r>
              <a:rPr lang="en-US" baseline="0" dirty="0" smtClean="0"/>
              <a:t>Why is the algorithm still correct?</a:t>
            </a:r>
          </a:p>
          <a:p>
            <a:endParaRPr lang="en-US" baseline="0" dirty="0" smtClean="0"/>
          </a:p>
        </p:txBody>
      </p:sp>
      <p:sp>
        <p:nvSpPr>
          <p:cNvPr id="4" name="Slide Number Placeholder 3"/>
          <p:cNvSpPr>
            <a:spLocks noGrp="1"/>
          </p:cNvSpPr>
          <p:nvPr>
            <p:ph type="sldNum" sz="quarter" idx="10"/>
          </p:nvPr>
        </p:nvSpPr>
        <p:spPr/>
        <p:txBody>
          <a:bodyPr/>
          <a:lstStyle/>
          <a:p>
            <a:fld id="{8E33C70C-4725-714F-A435-F222EA650CAD}" type="slidenum">
              <a:rPr lang="en-US" smtClean="0"/>
              <a:t>13</a:t>
            </a:fld>
            <a:endParaRPr lang="en-US"/>
          </a:p>
        </p:txBody>
      </p:sp>
    </p:spTree>
    <p:extLst>
      <p:ext uri="{BB962C8B-B14F-4D97-AF65-F5344CB8AC3E}">
        <p14:creationId xmlns:p14="http://schemas.microsoft.com/office/powerpoint/2010/main" val="786856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E33C70C-4725-714F-A435-F222EA650CAD}" type="slidenum">
              <a:rPr lang="en-US" smtClean="0"/>
              <a:t>14</a:t>
            </a:fld>
            <a:endParaRPr lang="en-US"/>
          </a:p>
        </p:txBody>
      </p:sp>
    </p:spTree>
    <p:extLst>
      <p:ext uri="{BB962C8B-B14F-4D97-AF65-F5344CB8AC3E}">
        <p14:creationId xmlns:p14="http://schemas.microsoft.com/office/powerpoint/2010/main" val="1595223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t</a:t>
            </a:r>
            <a:r>
              <a:rPr lang="en-US" dirty="0" smtClean="0"/>
              <a:t>he check for “li</a:t>
            </a:r>
            <a:r>
              <a:rPr lang="en-US" baseline="0" dirty="0" smtClean="0"/>
              <a:t> more than m?” has been changed to “li more than or equals m?”.</a:t>
            </a:r>
          </a:p>
          <a:p>
            <a:endParaRPr lang="en-US" baseline="0" dirty="0" smtClean="0"/>
          </a:p>
          <a:p>
            <a:r>
              <a:rPr lang="en-US" baseline="0" dirty="0" smtClean="0"/>
              <a:t>Does this affect the correctness of the algorithm? (Who thinks it’s still correct?)</a:t>
            </a:r>
          </a:p>
          <a:p>
            <a:r>
              <a:rPr lang="en-US" baseline="0" dirty="0" smtClean="0"/>
              <a:t>Why is the algorithm still correct?</a:t>
            </a:r>
          </a:p>
          <a:p>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15</a:t>
            </a:fld>
            <a:endParaRPr lang="en-US"/>
          </a:p>
        </p:txBody>
      </p:sp>
    </p:spTree>
    <p:extLst>
      <p:ext uri="{BB962C8B-B14F-4D97-AF65-F5344CB8AC3E}">
        <p14:creationId xmlns:p14="http://schemas.microsoft.com/office/powerpoint/2010/main" val="1666303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16</a:t>
            </a:fld>
            <a:endParaRPr lang="en-US"/>
          </a:p>
        </p:txBody>
      </p:sp>
    </p:spTree>
    <p:extLst>
      <p:ext uri="{BB962C8B-B14F-4D97-AF65-F5344CB8AC3E}">
        <p14:creationId xmlns:p14="http://schemas.microsoft.com/office/powerpoint/2010/main" val="276084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Hint: what if the maximum occurs multiple times?</a:t>
            </a:r>
          </a:p>
          <a:p>
            <a:endParaRPr lang="en-US" dirty="0" smtClean="0"/>
          </a:p>
          <a:p>
            <a:r>
              <a:rPr lang="en-US" dirty="0" smtClean="0"/>
              <a:t>Answer: The algorithm in part(b)</a:t>
            </a:r>
            <a:r>
              <a:rPr lang="en-US" baseline="0" dirty="0" smtClean="0"/>
              <a:t> here will return the last occurrence. </a:t>
            </a:r>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17</a:t>
            </a:fld>
            <a:endParaRPr lang="en-US"/>
          </a:p>
        </p:txBody>
      </p:sp>
    </p:spTree>
    <p:extLst>
      <p:ext uri="{BB962C8B-B14F-4D97-AF65-F5344CB8AC3E}">
        <p14:creationId xmlns:p14="http://schemas.microsoft.com/office/powerpoint/2010/main" val="81466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an</a:t>
            </a:r>
            <a:r>
              <a:rPr lang="en-US" baseline="0" dirty="0" smtClean="0"/>
              <a:t> example.</a:t>
            </a:r>
          </a:p>
          <a:p>
            <a:endParaRPr lang="en-US" baseline="0" dirty="0" smtClean="0"/>
          </a:p>
          <a:p>
            <a:r>
              <a:rPr lang="en-US" baseline="0" dirty="0" smtClean="0"/>
              <a:t>Let’s say we have a list of students, with their student ids in increasing order and their marks.</a:t>
            </a:r>
          </a:p>
        </p:txBody>
      </p:sp>
      <p:sp>
        <p:nvSpPr>
          <p:cNvPr id="4" name="Slide Number Placeholder 3"/>
          <p:cNvSpPr>
            <a:spLocks noGrp="1"/>
          </p:cNvSpPr>
          <p:nvPr>
            <p:ph type="sldNum" sz="quarter" idx="10"/>
          </p:nvPr>
        </p:nvSpPr>
        <p:spPr/>
        <p:txBody>
          <a:bodyPr/>
          <a:lstStyle/>
          <a:p>
            <a:fld id="{8E33C70C-4725-714F-A435-F222EA650CAD}" type="slidenum">
              <a:rPr lang="en-US" smtClean="0"/>
              <a:t>18</a:t>
            </a:fld>
            <a:endParaRPr lang="en-US"/>
          </a:p>
        </p:txBody>
      </p:sp>
    </p:spTree>
    <p:extLst>
      <p:ext uri="{BB962C8B-B14F-4D97-AF65-F5344CB8AC3E}">
        <p14:creationId xmlns:p14="http://schemas.microsoft.com/office/powerpoint/2010/main" val="1007385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two students have the same maximum score, the original algorithm will return the student with the lowest student id.</a:t>
            </a:r>
          </a:p>
          <a:p>
            <a:r>
              <a:rPr lang="en-US" baseline="0" dirty="0" smtClean="0"/>
              <a:t>But the algorithm in (b) will return the student with the highest student id.</a:t>
            </a:r>
          </a:p>
        </p:txBody>
      </p:sp>
      <p:sp>
        <p:nvSpPr>
          <p:cNvPr id="4" name="Slide Number Placeholder 3"/>
          <p:cNvSpPr>
            <a:spLocks noGrp="1"/>
          </p:cNvSpPr>
          <p:nvPr>
            <p:ph type="sldNum" sz="quarter" idx="10"/>
          </p:nvPr>
        </p:nvSpPr>
        <p:spPr/>
        <p:txBody>
          <a:bodyPr/>
          <a:lstStyle/>
          <a:p>
            <a:fld id="{8E33C70C-4725-714F-A435-F222EA650CAD}" type="slidenum">
              <a:rPr lang="en-US" smtClean="0"/>
              <a:t>19</a:t>
            </a:fld>
            <a:endParaRPr lang="en-US"/>
          </a:p>
        </p:txBody>
      </p:sp>
    </p:spTree>
    <p:extLst>
      <p:ext uri="{BB962C8B-B14F-4D97-AF65-F5344CB8AC3E}">
        <p14:creationId xmlns:p14="http://schemas.microsoft.com/office/powerpoint/2010/main" val="575499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we start by setting </a:t>
            </a:r>
            <a:r>
              <a:rPr lang="en-US" baseline="0" dirty="0" err="1" smtClean="0"/>
              <a:t>i</a:t>
            </a:r>
            <a:r>
              <a:rPr lang="en-US" baseline="0" dirty="0" smtClean="0"/>
              <a:t> to 0 instead of </a:t>
            </a:r>
            <a:r>
              <a:rPr lang="en-US" baseline="0" dirty="0" err="1" smtClean="0"/>
              <a:t>i</a:t>
            </a:r>
            <a:r>
              <a:rPr lang="en-US" baseline="0" dirty="0" smtClean="0"/>
              <a:t> to 1.</a:t>
            </a:r>
          </a:p>
          <a:p>
            <a:endParaRPr lang="en-US" baseline="0" dirty="0" smtClean="0"/>
          </a:p>
          <a:p>
            <a:r>
              <a:rPr lang="en-US" baseline="0" dirty="0" smtClean="0"/>
              <a:t>Does this affect the correctness of the algorithm? (Who thinks it’s still correct?)</a:t>
            </a:r>
          </a:p>
          <a:p>
            <a:r>
              <a:rPr lang="en-US" baseline="0" dirty="0" smtClean="0"/>
              <a:t>Why is the algorithm still correct?</a:t>
            </a:r>
          </a:p>
          <a:p>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20</a:t>
            </a:fld>
            <a:endParaRPr lang="en-US"/>
          </a:p>
        </p:txBody>
      </p:sp>
    </p:spTree>
    <p:extLst>
      <p:ext uri="{BB962C8B-B14F-4D97-AF65-F5344CB8AC3E}">
        <p14:creationId xmlns:p14="http://schemas.microsoft.com/office/powerpoint/2010/main" val="1810128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algorithm is buggy in this</a:t>
            </a:r>
            <a:r>
              <a:rPr lang="en-US" baseline="0" dirty="0" smtClean="0"/>
              <a:t> case!</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When we reach the last element, </a:t>
            </a:r>
            <a:r>
              <a:rPr lang="en-US" dirty="0" err="1" smtClean="0"/>
              <a:t>i</a:t>
            </a:r>
            <a:r>
              <a:rPr lang="en-US" dirty="0" smtClean="0"/>
              <a:t> equals k </a:t>
            </a:r>
            <a:r>
              <a:rPr lang="mr-IN" dirty="0" smtClean="0"/>
              <a:t>–</a:t>
            </a:r>
            <a:r>
              <a:rPr lang="en-US" dirty="0" smtClean="0"/>
              <a:t> 1. The condition “</a:t>
            </a:r>
            <a:r>
              <a:rPr lang="en-US" dirty="0" err="1" smtClean="0"/>
              <a:t>i</a:t>
            </a:r>
            <a:r>
              <a:rPr lang="en-US" dirty="0" smtClean="0"/>
              <a:t> equals k” is still false, so we increment </a:t>
            </a:r>
            <a:r>
              <a:rPr lang="en-US" dirty="0" err="1" smtClean="0"/>
              <a:t>i</a:t>
            </a:r>
            <a:r>
              <a:rPr lang="en-US" baseline="0" dirty="0" smtClean="0"/>
              <a:t> to k. We will then try to compare l k to m, but l k is undefined!!</a:t>
            </a:r>
            <a:endParaRPr lang="en-US" dirty="0" smtClean="0"/>
          </a:p>
          <a:p>
            <a:endParaRPr lang="en-US" dirty="0" smtClean="0"/>
          </a:p>
          <a:p>
            <a:r>
              <a:rPr lang="en-US" dirty="0" smtClean="0"/>
              <a:t>How can we fix this bug?</a:t>
            </a:r>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23</a:t>
            </a:fld>
            <a:endParaRPr lang="en-US"/>
          </a:p>
        </p:txBody>
      </p:sp>
    </p:spTree>
    <p:extLst>
      <p:ext uri="{BB962C8B-B14F-4D97-AF65-F5344CB8AC3E}">
        <p14:creationId xmlns:p14="http://schemas.microsoft.com/office/powerpoint/2010/main" val="491541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attendance at the same time!</a:t>
            </a:r>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3</a:t>
            </a:fld>
            <a:endParaRPr lang="en-US"/>
          </a:p>
        </p:txBody>
      </p:sp>
    </p:spTree>
    <p:extLst>
      <p:ext uri="{BB962C8B-B14F-4D97-AF65-F5344CB8AC3E}">
        <p14:creationId xmlns:p14="http://schemas.microsoft.com/office/powerpoint/2010/main" val="570332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a:t>
            </a:r>
            <a:r>
              <a:rPr lang="en-US" baseline="0" dirty="0" smtClean="0"/>
              <a:t> ”</a:t>
            </a:r>
            <a:r>
              <a:rPr lang="en-US" baseline="0" dirty="0" err="1" smtClean="0"/>
              <a:t>i</a:t>
            </a:r>
            <a:r>
              <a:rPr lang="en-US" baseline="0" dirty="0" smtClean="0"/>
              <a:t> equals k?” to “</a:t>
            </a:r>
            <a:r>
              <a:rPr lang="en-US" baseline="0" dirty="0" err="1" smtClean="0"/>
              <a:t>i</a:t>
            </a:r>
            <a:r>
              <a:rPr lang="en-US" baseline="0" dirty="0" smtClean="0"/>
              <a:t> equals k-1?”!</a:t>
            </a:r>
          </a:p>
          <a:p>
            <a:endParaRPr lang="en-US" dirty="0" smtClean="0"/>
          </a:p>
        </p:txBody>
      </p:sp>
      <p:sp>
        <p:nvSpPr>
          <p:cNvPr id="4" name="Slide Number Placeholder 3"/>
          <p:cNvSpPr>
            <a:spLocks noGrp="1"/>
          </p:cNvSpPr>
          <p:nvPr>
            <p:ph type="sldNum" sz="quarter" idx="10"/>
          </p:nvPr>
        </p:nvSpPr>
        <p:spPr/>
        <p:txBody>
          <a:bodyPr/>
          <a:lstStyle/>
          <a:p>
            <a:fld id="{8E33C70C-4725-714F-A435-F222EA650CAD}" type="slidenum">
              <a:rPr lang="en-US" smtClean="0"/>
              <a:t>24</a:t>
            </a:fld>
            <a:endParaRPr lang="en-US"/>
          </a:p>
        </p:txBody>
      </p:sp>
    </p:spTree>
    <p:extLst>
      <p:ext uri="{BB962C8B-B14F-4D97-AF65-F5344CB8AC3E}">
        <p14:creationId xmlns:p14="http://schemas.microsoft.com/office/powerpoint/2010/main" val="1261564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we start by setting </a:t>
            </a:r>
            <a:r>
              <a:rPr lang="en-US" baseline="0" dirty="0" err="1" smtClean="0"/>
              <a:t>i</a:t>
            </a:r>
            <a:r>
              <a:rPr lang="en-US" baseline="0" dirty="0" smtClean="0"/>
              <a:t> to 0 instead of </a:t>
            </a:r>
            <a:r>
              <a:rPr lang="en-US" baseline="0" dirty="0" err="1" smtClean="0"/>
              <a:t>i</a:t>
            </a:r>
            <a:r>
              <a:rPr lang="en-US" baseline="0" dirty="0" smtClean="0"/>
              <a:t> to 1, and m to </a:t>
            </a:r>
            <a:r>
              <a:rPr lang="mr-IN" baseline="0" dirty="0" smtClean="0"/>
              <a:t>–</a:t>
            </a:r>
            <a:r>
              <a:rPr lang="en-US" baseline="0" dirty="0" smtClean="0"/>
              <a:t>infinity.</a:t>
            </a:r>
          </a:p>
          <a:p>
            <a:endParaRPr lang="en-US" baseline="0" dirty="0" smtClean="0"/>
          </a:p>
          <a:p>
            <a:r>
              <a:rPr lang="en-US" baseline="0" dirty="0" smtClean="0"/>
              <a:t>Does this affect the correctness of the algorithm? (Who thinks it’s still correct?)</a:t>
            </a:r>
          </a:p>
          <a:p>
            <a:r>
              <a:rPr lang="en-US" baseline="0" dirty="0" smtClean="0"/>
              <a:t>Why is the algorithm still correct?</a:t>
            </a:r>
          </a:p>
          <a:p>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25</a:t>
            </a:fld>
            <a:endParaRPr lang="en-US"/>
          </a:p>
        </p:txBody>
      </p:sp>
    </p:spTree>
    <p:extLst>
      <p:ext uri="{BB962C8B-B14F-4D97-AF65-F5344CB8AC3E}">
        <p14:creationId xmlns:p14="http://schemas.microsoft.com/office/powerpoint/2010/main" val="1985787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26</a:t>
            </a:fld>
            <a:endParaRPr lang="en-US"/>
          </a:p>
        </p:txBody>
      </p:sp>
    </p:spTree>
    <p:extLst>
      <p:ext uri="{BB962C8B-B14F-4D97-AF65-F5344CB8AC3E}">
        <p14:creationId xmlns:p14="http://schemas.microsoft.com/office/powerpoint/2010/main" val="759948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27</a:t>
            </a:fld>
            <a:endParaRPr lang="en-US"/>
          </a:p>
        </p:txBody>
      </p:sp>
    </p:spTree>
    <p:extLst>
      <p:ext uri="{BB962C8B-B14F-4D97-AF65-F5344CB8AC3E}">
        <p14:creationId xmlns:p14="http://schemas.microsoft.com/office/powerpoint/2010/main" val="454031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28</a:t>
            </a:fld>
            <a:endParaRPr lang="en-US"/>
          </a:p>
        </p:txBody>
      </p:sp>
    </p:spTree>
    <p:extLst>
      <p:ext uri="{BB962C8B-B14F-4D97-AF65-F5344CB8AC3E}">
        <p14:creationId xmlns:p14="http://schemas.microsoft.com/office/powerpoint/2010/main" val="386808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29</a:t>
            </a:fld>
            <a:endParaRPr lang="en-US"/>
          </a:p>
        </p:txBody>
      </p:sp>
    </p:spTree>
    <p:extLst>
      <p:ext uri="{BB962C8B-B14F-4D97-AF65-F5344CB8AC3E}">
        <p14:creationId xmlns:p14="http://schemas.microsoft.com/office/powerpoint/2010/main" val="1888765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30</a:t>
            </a:fld>
            <a:endParaRPr lang="en-US"/>
          </a:p>
        </p:txBody>
      </p:sp>
    </p:spTree>
    <p:extLst>
      <p:ext uri="{BB962C8B-B14F-4D97-AF65-F5344CB8AC3E}">
        <p14:creationId xmlns:p14="http://schemas.microsoft.com/office/powerpoint/2010/main" val="1004811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32</a:t>
            </a:fld>
            <a:endParaRPr lang="en-US"/>
          </a:p>
        </p:txBody>
      </p:sp>
    </p:spTree>
    <p:extLst>
      <p:ext uri="{BB962C8B-B14F-4D97-AF65-F5344CB8AC3E}">
        <p14:creationId xmlns:p14="http://schemas.microsoft.com/office/powerpoint/2010/main" val="1399685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Unix</a:t>
            </a:r>
            <a:r>
              <a:rPr lang="en-US" baseline="0" dirty="0" smtClean="0"/>
              <a:t> walkthrough (30 mins)</a:t>
            </a:r>
          </a:p>
          <a:p>
            <a:endParaRPr lang="en-US" baseline="0" dirty="0" smtClean="0"/>
          </a:p>
          <a:p>
            <a:r>
              <a:rPr lang="en-US" baseline="0" dirty="0" smtClean="0"/>
              <a:t>Now that everyone has managed to log in, what you are using is called a Unix command line. You can use this command line to do many things, like creating directories, manipulating files, and running certain applications. Why do we want to use the command line? There are a few reasons.</a:t>
            </a:r>
          </a:p>
          <a:p>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34</a:t>
            </a:fld>
            <a:endParaRPr lang="en-US"/>
          </a:p>
        </p:txBody>
      </p:sp>
    </p:spTree>
    <p:extLst>
      <p:ext uri="{BB962C8B-B14F-4D97-AF65-F5344CB8AC3E}">
        <p14:creationId xmlns:p14="http://schemas.microsoft.com/office/powerpoint/2010/main" val="888057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you think</a:t>
            </a:r>
            <a:r>
              <a:rPr lang="en-US" baseline="0" dirty="0" smtClean="0"/>
              <a:t> “</a:t>
            </a:r>
            <a:r>
              <a:rPr lang="en-US" baseline="0" dirty="0" err="1" smtClean="0"/>
              <a:t>pwd</a:t>
            </a:r>
            <a:r>
              <a:rPr lang="en-US" baseline="0" dirty="0" smtClean="0"/>
              <a:t>” stands for? You can use ‘man </a:t>
            </a:r>
            <a:r>
              <a:rPr lang="en-US" baseline="0" dirty="0" err="1" smtClean="0"/>
              <a:t>pwd</a:t>
            </a:r>
            <a:r>
              <a:rPr lang="en-US" baseline="0" dirty="0" smtClean="0"/>
              <a:t>’ to find out.</a:t>
            </a:r>
          </a:p>
          <a:p>
            <a:endParaRPr lang="en-US" baseline="0" dirty="0" smtClean="0"/>
          </a:p>
          <a:p>
            <a:r>
              <a:rPr lang="en-US" baseline="0" dirty="0" smtClean="0"/>
              <a:t>What does it do? What is a working directory.</a:t>
            </a:r>
          </a:p>
        </p:txBody>
      </p:sp>
      <p:sp>
        <p:nvSpPr>
          <p:cNvPr id="4" name="Slide Number Placeholder 3"/>
          <p:cNvSpPr>
            <a:spLocks noGrp="1"/>
          </p:cNvSpPr>
          <p:nvPr>
            <p:ph type="sldNum" sz="quarter" idx="10"/>
          </p:nvPr>
        </p:nvSpPr>
        <p:spPr/>
        <p:txBody>
          <a:bodyPr/>
          <a:lstStyle/>
          <a:p>
            <a:fld id="{8E33C70C-4725-714F-A435-F222EA650CAD}" type="slidenum">
              <a:rPr lang="en-US" smtClean="0"/>
              <a:t>37</a:t>
            </a:fld>
            <a:endParaRPr lang="en-US"/>
          </a:p>
        </p:txBody>
      </p:sp>
    </p:spTree>
    <p:extLst>
      <p:ext uri="{BB962C8B-B14F-4D97-AF65-F5344CB8AC3E}">
        <p14:creationId xmlns:p14="http://schemas.microsoft.com/office/powerpoint/2010/main" val="543616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correct</a:t>
            </a:r>
            <a:r>
              <a:rPr lang="en-US" baseline="0" dirty="0" smtClean="0"/>
              <a:t> output in this example?</a:t>
            </a:r>
          </a:p>
          <a:p>
            <a:endParaRPr lang="en-US" baseline="0" dirty="0" smtClean="0"/>
          </a:p>
          <a:p>
            <a:r>
              <a:rPr lang="en-US" baseline="0" dirty="0" smtClean="0"/>
              <a:t>(10 mins)</a:t>
            </a:r>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5</a:t>
            </a:fld>
            <a:endParaRPr lang="en-US"/>
          </a:p>
        </p:txBody>
      </p:sp>
    </p:spTree>
    <p:extLst>
      <p:ext uri="{BB962C8B-B14F-4D97-AF65-F5344CB8AC3E}">
        <p14:creationId xmlns:p14="http://schemas.microsoft.com/office/powerpoint/2010/main" val="1447232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E33C70C-4725-714F-A435-F222EA650CAD}" type="slidenum">
              <a:rPr lang="en-US" smtClean="0"/>
              <a:t>38</a:t>
            </a:fld>
            <a:endParaRPr lang="en-US"/>
          </a:p>
        </p:txBody>
      </p:sp>
    </p:spTree>
    <p:extLst>
      <p:ext uri="{BB962C8B-B14F-4D97-AF65-F5344CB8AC3E}">
        <p14:creationId xmlns:p14="http://schemas.microsoft.com/office/powerpoint/2010/main" val="47369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to remove directory if it is not empty? We will cover that later, in a few more minutes.</a:t>
            </a:r>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43</a:t>
            </a:fld>
            <a:endParaRPr lang="en-US"/>
          </a:p>
        </p:txBody>
      </p:sp>
    </p:spTree>
    <p:extLst>
      <p:ext uri="{BB962C8B-B14F-4D97-AF65-F5344CB8AC3E}">
        <p14:creationId xmlns:p14="http://schemas.microsoft.com/office/powerpoint/2010/main" val="590827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 (can</a:t>
            </a:r>
            <a:r>
              <a:rPr lang="en-US" baseline="0" dirty="0" smtClean="0"/>
              <a:t> skip if out of time)</a:t>
            </a:r>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48</a:t>
            </a:fld>
            <a:endParaRPr lang="en-US"/>
          </a:p>
        </p:txBody>
      </p:sp>
    </p:spTree>
    <p:extLst>
      <p:ext uri="{BB962C8B-B14F-4D97-AF65-F5344CB8AC3E}">
        <p14:creationId xmlns:p14="http://schemas.microsoft.com/office/powerpoint/2010/main" val="1994402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Yeap</a:t>
            </a:r>
            <a:r>
              <a:rPr lang="en-US" dirty="0" smtClean="0"/>
              <a:t>, it’s 9.</a:t>
            </a:r>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6</a:t>
            </a:fld>
            <a:endParaRPr lang="en-US"/>
          </a:p>
        </p:txBody>
      </p:sp>
    </p:spTree>
    <p:extLst>
      <p:ext uri="{BB962C8B-B14F-4D97-AF65-F5344CB8AC3E}">
        <p14:creationId xmlns:p14="http://schemas.microsoft.com/office/powerpoint/2010/main" val="1281245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a:t>
            </a:r>
            <a:r>
              <a:rPr lang="en-US" baseline="0" dirty="0" smtClean="0"/>
              <a:t> do we solve this problem?</a:t>
            </a:r>
          </a:p>
          <a:p>
            <a:endParaRPr lang="en-US" baseline="0" dirty="0" smtClean="0"/>
          </a:p>
          <a:p>
            <a:r>
              <a:rPr lang="en-US" baseline="0" dirty="0" smtClean="0"/>
              <a:t>Recall that the main strategy is to “check one-by-one” and keep track of the maximum.</a:t>
            </a:r>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7</a:t>
            </a:fld>
            <a:endParaRPr lang="en-US"/>
          </a:p>
        </p:txBody>
      </p:sp>
    </p:spTree>
    <p:extLst>
      <p:ext uri="{BB962C8B-B14F-4D97-AF65-F5344CB8AC3E}">
        <p14:creationId xmlns:p14="http://schemas.microsoft.com/office/powerpoint/2010/main" val="94797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strategy</a:t>
            </a:r>
            <a:r>
              <a:rPr lang="en-US" baseline="0" dirty="0" smtClean="0"/>
              <a:t>/ algorithm can be represented by a flowchart. Let’s quickly recap how to trace through the flowchart.</a:t>
            </a:r>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8</a:t>
            </a:fld>
            <a:endParaRPr lang="en-US"/>
          </a:p>
        </p:txBody>
      </p:sp>
    </p:spTree>
    <p:extLst>
      <p:ext uri="{BB962C8B-B14F-4D97-AF65-F5344CB8AC3E}">
        <p14:creationId xmlns:p14="http://schemas.microsoft.com/office/powerpoint/2010/main" val="1177590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so even though </a:t>
            </a:r>
            <a:r>
              <a:rPr lang="en-US" dirty="0" err="1" smtClean="0"/>
              <a:t>i</a:t>
            </a:r>
            <a:r>
              <a:rPr lang="en-US" baseline="0" dirty="0" smtClean="0"/>
              <a:t> = 1, li is the second element in the list. This is because we start counting from 0 for elements in the list, so the list has elements l0 </a:t>
            </a:r>
            <a:r>
              <a:rPr lang="mr-IN" baseline="0" dirty="0" smtClean="0"/>
              <a:t>…</a:t>
            </a:r>
            <a:r>
              <a:rPr lang="en-US" baseline="0" dirty="0" smtClean="0"/>
              <a:t> l(k-1).</a:t>
            </a:r>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9</a:t>
            </a:fld>
            <a:endParaRPr lang="en-US"/>
          </a:p>
        </p:txBody>
      </p:sp>
    </p:spTree>
    <p:extLst>
      <p:ext uri="{BB962C8B-B14F-4D97-AF65-F5344CB8AC3E}">
        <p14:creationId xmlns:p14="http://schemas.microsoft.com/office/powerpoint/2010/main" val="1246575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10</a:t>
            </a:fld>
            <a:endParaRPr lang="en-US"/>
          </a:p>
        </p:txBody>
      </p:sp>
    </p:spTree>
    <p:extLst>
      <p:ext uri="{BB962C8B-B14F-4D97-AF65-F5344CB8AC3E}">
        <p14:creationId xmlns:p14="http://schemas.microsoft.com/office/powerpoint/2010/main" val="1334061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3C70C-4725-714F-A435-F222EA650CAD}" type="slidenum">
              <a:rPr lang="en-US" smtClean="0"/>
              <a:t>11</a:t>
            </a:fld>
            <a:endParaRPr lang="en-US"/>
          </a:p>
        </p:txBody>
      </p:sp>
    </p:spTree>
    <p:extLst>
      <p:ext uri="{BB962C8B-B14F-4D97-AF65-F5344CB8AC3E}">
        <p14:creationId xmlns:p14="http://schemas.microsoft.com/office/powerpoint/2010/main" val="1800870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60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C7F65E36-8EA5-8A4A-8500-5FA2BAAE7B0B}" type="datetimeFigureOut">
              <a:rPr lang="en-US" smtClean="0"/>
              <a:t>8/27/18</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12879AE5-4784-1349-90A9-33444C7F4D33}" type="slidenum">
              <a:rPr lang="en-US" smtClean="0"/>
              <a:t>‹#›</a:t>
            </a:fld>
            <a:endParaRPr lang="en-US"/>
          </a:p>
        </p:txBody>
      </p:sp>
      <p:grpSp>
        <p:nvGrpSpPr>
          <p:cNvPr id="8" name="Group 7"/>
          <p:cNvGrpSpPr/>
          <p:nvPr/>
        </p:nvGrpSpPr>
        <p:grpSpPr>
          <a:xfrm>
            <a:off x="564643" y="744469"/>
            <a:ext cx="800558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F65E36-8EA5-8A4A-8500-5FA2BAAE7B0B}" type="datetimeFigureOut">
              <a:rPr lang="en-US" smtClean="0"/>
              <a:t>8/27/18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79AE5-4784-1349-90A9-33444C7F4D3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0797" y="624156"/>
            <a:ext cx="1490950"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8700" y="624156"/>
            <a:ext cx="5724525"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F65E36-8EA5-8A4A-8500-5FA2BAAE7B0B}" type="datetimeFigureOut">
              <a:rPr lang="en-US" smtClean="0"/>
              <a:t>8/27/18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79AE5-4784-1349-90A9-33444C7F4D3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2800"/>
            </a:lvl1pPr>
            <a:lvl2pPr>
              <a:defRPr sz="2800"/>
            </a:lvl2pPr>
            <a:lvl3pPr>
              <a:defRPr sz="2400"/>
            </a:lvl3pPr>
            <a:lvl4pPr>
              <a:defRPr sz="2400"/>
            </a:lvl4pPr>
            <a:lvl5pPr>
              <a:defRPr sz="2000"/>
            </a:lvl5p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C7F65E36-8EA5-8A4A-8500-5FA2BAAE7B0B}" type="datetimeFigureOut">
              <a:rPr lang="en-US" smtClean="0"/>
              <a:t>8/27/18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79AE5-4784-1349-90A9-33444C7F4D33}"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60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C7F65E36-8EA5-8A4A-8500-5FA2BAAE7B0B}" type="datetimeFigureOut">
              <a:rPr lang="en-US" smtClean="0"/>
              <a:t>8/27/18</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12879AE5-4784-1349-90A9-33444C7F4D33}" type="slidenum">
              <a:rPr lang="en-US" smtClean="0"/>
              <a:t>‹#›</a:t>
            </a:fld>
            <a:endParaRPr lang="en-US"/>
          </a:p>
        </p:txBody>
      </p:sp>
      <p:sp>
        <p:nvSpPr>
          <p:cNvPr id="7" name="Freeform 6"/>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F65E36-8EA5-8A4A-8500-5FA2BAAE7B0B}" type="datetimeFigureOut">
              <a:rPr lang="en-US" smtClean="0"/>
              <a:t>8/27/18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79AE5-4784-1349-90A9-33444C7F4D3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28700" y="2340230"/>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1028700" y="3305208"/>
            <a:ext cx="3335839"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93760" y="2349754"/>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893760" y="3305208"/>
            <a:ext cx="3335840"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F65E36-8EA5-8A4A-8500-5FA2BAAE7B0B}" type="datetimeFigureOut">
              <a:rPr lang="en-US" smtClean="0"/>
              <a:t>8/27/18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879AE5-4784-1349-90A9-33444C7F4D3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F65E36-8EA5-8A4A-8500-5FA2BAAE7B0B}" type="datetimeFigureOut">
              <a:rPr lang="en-US" smtClean="0"/>
              <a:t>8/27/18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879AE5-4784-1349-90A9-33444C7F4D33}"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F65E36-8EA5-8A4A-8500-5FA2BAAE7B0B}" type="datetimeFigureOut">
              <a:rPr lang="en-US" smtClean="0"/>
              <a:t>8/27/18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879AE5-4784-1349-90A9-33444C7F4D3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44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42925" y="2856344"/>
            <a:ext cx="289179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C7F65E36-8EA5-8A4A-8500-5FA2BAAE7B0B}" type="datetimeFigureOut">
              <a:rPr lang="en-US" smtClean="0"/>
              <a:t>8/27/18</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12879AE5-4784-1349-90A9-33444C7F4D33}"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44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42925" y="2855968"/>
            <a:ext cx="289179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C7F65E36-8EA5-8A4A-8500-5FA2BAAE7B0B}" type="datetimeFigureOut">
              <a:rPr lang="en-US" smtClean="0"/>
              <a:t>8/27/18</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12879AE5-4784-1349-90A9-33444C7F4D33}" type="slidenum">
              <a:rPr lang="en-US" smtClean="0"/>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1000" baseline="0">
                <a:solidFill>
                  <a:schemeClr val="tx2"/>
                </a:solidFill>
              </a:defRPr>
            </a:lvl1pPr>
          </a:lstStyle>
          <a:p>
            <a:fld id="{C7F65E36-8EA5-8A4A-8500-5FA2BAAE7B0B}" type="datetimeFigureOut">
              <a:rPr lang="en-US" smtClean="0"/>
              <a:pPr/>
              <a:t>8/27/18</a:t>
            </a:fld>
            <a:endParaRPr lang="en-US" dirty="0"/>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10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1000" baseline="0">
                <a:solidFill>
                  <a:schemeClr val="tx2"/>
                </a:solidFill>
              </a:defRPr>
            </a:lvl1pPr>
          </a:lstStyle>
          <a:p>
            <a:fld id="{12879AE5-4784-1349-90A9-33444C7F4D33}" type="slidenum">
              <a:rPr lang="en-US" smtClean="0"/>
              <a:pPr/>
              <a:t>‹#›</a:t>
            </a:fld>
            <a:endParaRPr lang="en-US" dirty="0"/>
          </a:p>
        </p:txBody>
      </p:sp>
      <p:sp>
        <p:nvSpPr>
          <p:cNvPr id="9" name="Rectangle 8"/>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60753910"/>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Lst>
  <p:timing>
    <p:tnLst>
      <p:par>
        <p:cTn id="1" dur="indefinite" restart="never" nodeType="tmRoot"/>
      </p:par>
    </p:tnLst>
  </p:timing>
  <p:txStyles>
    <p:titleStyle>
      <a:lvl1pPr algn="l" defTabSz="685800" rtl="0" eaLnBrk="1" latinLnBrk="0" hangingPunct="1">
        <a:lnSpc>
          <a:spcPct val="89000"/>
        </a:lnSpc>
        <a:spcBef>
          <a:spcPct val="0"/>
        </a:spcBef>
        <a:buNone/>
        <a:defRPr sz="4400" b="1"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3200" kern="1200" baseline="0">
          <a:solidFill>
            <a:schemeClr val="tx2"/>
          </a:solidFill>
          <a:latin typeface="+mn-lt"/>
          <a:ea typeface="+mn-ea"/>
          <a:cs typeface="+mn-cs"/>
        </a:defRPr>
      </a:lvl1pPr>
      <a:lvl2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3200" i="1" kern="1200" baseline="0">
          <a:solidFill>
            <a:schemeClr val="tx2"/>
          </a:solidFill>
          <a:latin typeface="+mn-lt"/>
          <a:ea typeface="+mn-ea"/>
          <a:cs typeface="+mn-cs"/>
        </a:defRPr>
      </a:lvl2pPr>
      <a:lvl3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2400" kern="1200" baseline="0">
          <a:solidFill>
            <a:schemeClr val="tx2"/>
          </a:solidFill>
          <a:latin typeface="+mn-lt"/>
          <a:ea typeface="+mn-ea"/>
          <a:cs typeface="+mn-cs"/>
        </a:defRPr>
      </a:lvl5pPr>
      <a:lvl6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12">
          <p15:clr>
            <a:srgbClr val="F26B43"/>
          </p15:clr>
        </p15:guide>
        <p15:guide id="2" pos="936">
          <p15:clr>
            <a:srgbClr val="F26B43"/>
          </p15:clr>
        </p15:guide>
        <p15:guide id="3" pos="864">
          <p15:clr>
            <a:srgbClr val="F26B43"/>
          </p15:clr>
        </p15:guide>
        <p15:guide id="0" orient="horz" pos="1368">
          <p15:clr>
            <a:srgbClr val="F26B43"/>
          </p15:clr>
        </p15:guide>
        <p15:guide id="4" orient="horz" pos="1440">
          <p15:clr>
            <a:srgbClr val="F26B43"/>
          </p15:clr>
        </p15:guide>
        <p15:guide id="5" orient="horz" pos="3696">
          <p15:clr>
            <a:srgbClr val="F26B43"/>
          </p15:clr>
        </p15:guide>
        <p15:guide id="6" orient="horz" pos="432">
          <p15:clr>
            <a:srgbClr val="F26B43"/>
          </p15:clr>
        </p15:guide>
        <p15:guide id="7" orient="horz" pos="1512">
          <p15:clr>
            <a:srgbClr val="F26B43"/>
          </p15:clr>
        </p15:guide>
        <p15:guide id="8" pos="5184">
          <p15:clr>
            <a:srgbClr val="F26B43"/>
          </p15:clr>
        </p15:guide>
        <p15:guide id="9" pos="702">
          <p15:clr>
            <a:srgbClr val="F26B43"/>
          </p15:clr>
        </p15:guide>
        <p15:guide id="10" pos="64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hyperlink" Target="https://mysoc.nus.edu.sg/~myacct/)" TargetMode="External"/><Relationship Id="rId4" Type="http://schemas.openxmlformats.org/officeDocument/2006/relationships/hyperlink" Target="https://mysoc.nus.edu.sg/~newacct/" TargetMode="External"/><Relationship Id="rId5" Type="http://schemas.openxmlformats.org/officeDocument/2006/relationships/hyperlink" Target="https://mysoc.nus.edu.sg/~myacct/services.cgi"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microsoft.com/office/2007/relationships/hdphoto" Target="../media/hdphoto1.wdp"/></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CCBB8E-332C-1F4A-81AD-0AA532738E95}"/>
              </a:ext>
            </a:extLst>
          </p:cNvPr>
          <p:cNvSpPr>
            <a:spLocks noGrp="1"/>
          </p:cNvSpPr>
          <p:nvPr>
            <p:ph type="ctrTitle"/>
          </p:nvPr>
        </p:nvSpPr>
        <p:spPr/>
        <p:txBody>
          <a:bodyPr/>
          <a:lstStyle/>
          <a:p>
            <a:r>
              <a:rPr lang="en-US" dirty="0"/>
              <a:t>Tutorial 1</a:t>
            </a:r>
            <a:br>
              <a:rPr lang="en-US" dirty="0"/>
            </a:br>
            <a:r>
              <a:rPr lang="en-US" dirty="0"/>
              <a:t>Group </a:t>
            </a:r>
            <a:r>
              <a:rPr lang="en-US" dirty="0" smtClean="0"/>
              <a:t>C10</a:t>
            </a:r>
            <a:endParaRPr lang="en-US" dirty="0"/>
          </a:p>
        </p:txBody>
      </p:sp>
      <p:sp>
        <p:nvSpPr>
          <p:cNvPr id="3" name="Subtitle 2">
            <a:extLst>
              <a:ext uri="{FF2B5EF4-FFF2-40B4-BE49-F238E27FC236}">
                <a16:creationId xmlns:a16="http://schemas.microsoft.com/office/drawing/2014/main" xmlns="" id="{B52FBE00-2B2B-284C-920E-A31D63D7680A}"/>
              </a:ext>
            </a:extLst>
          </p:cNvPr>
          <p:cNvSpPr>
            <a:spLocks noGrp="1"/>
          </p:cNvSpPr>
          <p:nvPr>
            <p:ph type="subTitle" idx="1"/>
          </p:nvPr>
        </p:nvSpPr>
        <p:spPr/>
        <p:txBody>
          <a:bodyPr>
            <a:normAutofit/>
          </a:bodyPr>
          <a:lstStyle/>
          <a:p>
            <a:r>
              <a:rPr lang="en-US" sz="2500" dirty="0" smtClean="0"/>
              <a:t>27</a:t>
            </a:r>
            <a:r>
              <a:rPr lang="en-US" sz="2500" baseline="30000" dirty="0" smtClean="0"/>
              <a:t>th</a:t>
            </a:r>
            <a:r>
              <a:rPr lang="en-US" sz="2500" dirty="0" smtClean="0"/>
              <a:t> August 2018</a:t>
            </a:r>
          </a:p>
          <a:p>
            <a:r>
              <a:rPr lang="en-US" sz="2500" dirty="0" smtClean="0">
                <a:solidFill>
                  <a:schemeClr val="accent1"/>
                </a:solidFill>
              </a:rPr>
              <a:t>Joanne Ong</a:t>
            </a:r>
            <a:endParaRPr lang="en-US" sz="2500" dirty="0">
              <a:solidFill>
                <a:schemeClr val="accent1"/>
              </a:solidFill>
            </a:endParaRPr>
          </a:p>
        </p:txBody>
      </p:sp>
      <p:sp>
        <p:nvSpPr>
          <p:cNvPr id="5" name="TextBox 4"/>
          <p:cNvSpPr txBox="1"/>
          <p:nvPr/>
        </p:nvSpPr>
        <p:spPr>
          <a:xfrm>
            <a:off x="9952892" y="467750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654133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finding the maximum</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14052951"/>
              </p:ext>
            </p:extLst>
          </p:nvPr>
        </p:nvGraphicFramePr>
        <p:xfrm>
          <a:off x="1028698" y="4394960"/>
          <a:ext cx="7200904" cy="1854200"/>
        </p:xfrm>
        <a:graphic>
          <a:graphicData uri="http://schemas.openxmlformats.org/drawingml/2006/table">
            <a:tbl>
              <a:tblPr firstRow="1">
                <a:tableStyleId>{616DA210-FB5B-4158-B5E0-FEB733F419BA}</a:tableStyleId>
              </a:tblPr>
              <a:tblGrid>
                <a:gridCol w="1800226"/>
                <a:gridCol w="1800226"/>
                <a:gridCol w="1800226"/>
                <a:gridCol w="1800226"/>
              </a:tblGrid>
              <a:tr h="370840">
                <a:tc>
                  <a:txBody>
                    <a:bodyPr/>
                    <a:lstStyle/>
                    <a:p>
                      <a:pPr algn="ctr"/>
                      <a:r>
                        <a:rPr lang="en-US" b="1" i="1" dirty="0" err="1" smtClean="0"/>
                        <a:t>i</a:t>
                      </a:r>
                      <a:endParaRPr lang="en-US" b="1" i="1" dirty="0"/>
                    </a:p>
                  </a:txBody>
                  <a:tcPr/>
                </a:tc>
                <a:tc>
                  <a:txBody>
                    <a:bodyPr/>
                    <a:lstStyle/>
                    <a:p>
                      <a:pPr algn="ctr"/>
                      <a:r>
                        <a:rPr lang="en-US" b="1" dirty="0" smtClean="0"/>
                        <a:t>l</a:t>
                      </a:r>
                      <a:r>
                        <a:rPr lang="en-US" b="1" baseline="-25000" dirty="0" smtClean="0"/>
                        <a:t>i</a:t>
                      </a:r>
                      <a:endParaRPr lang="en-US" b="1" dirty="0"/>
                    </a:p>
                  </a:txBody>
                  <a:tcPr/>
                </a:tc>
                <a:tc>
                  <a:txBody>
                    <a:bodyPr/>
                    <a:lstStyle/>
                    <a:p>
                      <a:pPr algn="ctr"/>
                      <a:r>
                        <a:rPr lang="en-US" b="1" dirty="0" smtClean="0"/>
                        <a:t>k</a:t>
                      </a:r>
                      <a:endParaRPr lang="en-US" b="1" dirty="0"/>
                    </a:p>
                  </a:txBody>
                  <a:tcPr/>
                </a:tc>
                <a:tc>
                  <a:txBody>
                    <a:bodyPr/>
                    <a:lstStyle/>
                    <a:p>
                      <a:pPr algn="ctr"/>
                      <a:r>
                        <a:rPr lang="en-US" b="1" dirty="0" smtClean="0"/>
                        <a:t>max</a:t>
                      </a:r>
                      <a:r>
                        <a:rPr lang="en-US" b="1" baseline="0" dirty="0" smtClean="0"/>
                        <a:t> so far (m)</a:t>
                      </a:r>
                      <a:endParaRPr lang="en-US" b="1" dirty="0"/>
                    </a:p>
                  </a:txBody>
                  <a:tcPr/>
                </a:tc>
              </a:tr>
              <a:tr h="370840">
                <a:tc>
                  <a:txBody>
                    <a:bodyPr/>
                    <a:lstStyle/>
                    <a:p>
                      <a:pPr algn="ctr"/>
                      <a:endParaRPr lang="en-US" dirty="0"/>
                    </a:p>
                  </a:txBody>
                  <a:tcPr>
                    <a:noFill/>
                  </a:tcPr>
                </a:tc>
                <a:tc>
                  <a:txBody>
                    <a:bodyPr/>
                    <a:lstStyle/>
                    <a:p>
                      <a:pPr algn="ctr"/>
                      <a:endParaRPr lang="en-US" dirty="0"/>
                    </a:p>
                  </a:txBody>
                  <a:tcPr>
                    <a:noFill/>
                  </a:tcPr>
                </a:tc>
                <a:tc>
                  <a:txBody>
                    <a:bodyPr/>
                    <a:lstStyle/>
                    <a:p>
                      <a:pPr algn="ctr"/>
                      <a:endParaRPr lang="en-US"/>
                    </a:p>
                  </a:txBody>
                  <a:tcPr>
                    <a:noFill/>
                  </a:tcPr>
                </a:tc>
                <a:tc>
                  <a:txBody>
                    <a:bodyPr/>
                    <a:lstStyle/>
                    <a:p>
                      <a:pPr algn="ctr"/>
                      <a:endParaRPr lang="en-US" dirty="0"/>
                    </a:p>
                  </a:txBody>
                  <a:tcPr>
                    <a:noFill/>
                  </a:tcPr>
                </a:tc>
              </a:tr>
              <a:tr h="370840">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r>
              <a:tr h="370840">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r>
              <a:tr h="370840">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r>
            </a:tbl>
          </a:graphicData>
        </a:graphic>
      </p:graphicFrame>
      <p:sp>
        <p:nvSpPr>
          <p:cNvPr id="26" name="TextBox 25"/>
          <p:cNvSpPr txBox="1"/>
          <p:nvPr/>
        </p:nvSpPr>
        <p:spPr>
          <a:xfrm>
            <a:off x="2468440" y="3694900"/>
            <a:ext cx="4321419" cy="477054"/>
          </a:xfrm>
          <a:prstGeom prst="rect">
            <a:avLst/>
          </a:prstGeom>
          <a:noFill/>
        </p:spPr>
        <p:txBody>
          <a:bodyPr wrap="square" rtlCol="0">
            <a:spAutoFit/>
          </a:bodyPr>
          <a:lstStyle/>
          <a:p>
            <a:pPr algn="ctr"/>
            <a:r>
              <a:rPr lang="de-DE" sz="2500" dirty="0" smtClean="0"/>
              <a:t>1  </a:t>
            </a:r>
            <a:r>
              <a:rPr lang="de-DE" sz="2500" dirty="0"/>
              <a:t>-4 </a:t>
            </a:r>
            <a:r>
              <a:rPr lang="de-DE" sz="2500" dirty="0" smtClean="0"/>
              <a:t> 0  9  </a:t>
            </a:r>
            <a:endParaRPr lang="en-US" sz="2500" dirty="0"/>
          </a:p>
        </p:txBody>
      </p:sp>
      <p:cxnSp>
        <p:nvCxnSpPr>
          <p:cNvPr id="6" name="Straight Arrow Connector 5"/>
          <p:cNvCxnSpPr/>
          <p:nvPr/>
        </p:nvCxnSpPr>
        <p:spPr>
          <a:xfrm flipV="1">
            <a:off x="1477108" y="2936632"/>
            <a:ext cx="791307" cy="7582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8" y="1651755"/>
            <a:ext cx="5029442" cy="1863030"/>
          </a:xfrm>
          <a:prstGeom prst="rect">
            <a:avLst/>
          </a:prstGeom>
        </p:spPr>
      </p:pic>
      <p:sp>
        <p:nvSpPr>
          <p:cNvPr id="10" name="TextBox 9"/>
          <p:cNvSpPr txBox="1"/>
          <p:nvPr/>
        </p:nvSpPr>
        <p:spPr>
          <a:xfrm>
            <a:off x="6418385" y="2146676"/>
            <a:ext cx="2725615" cy="1246495"/>
          </a:xfrm>
          <a:prstGeom prst="rect">
            <a:avLst/>
          </a:prstGeom>
          <a:noFill/>
        </p:spPr>
        <p:txBody>
          <a:bodyPr wrap="square" rtlCol="0">
            <a:spAutoFit/>
          </a:bodyPr>
          <a:lstStyle/>
          <a:p>
            <a:r>
              <a:rPr lang="en-US" sz="1500" dirty="0" smtClean="0"/>
              <a:t>k: no. of elements in list</a:t>
            </a:r>
          </a:p>
          <a:p>
            <a:r>
              <a:rPr lang="en-US" sz="1500" dirty="0" err="1" smtClean="0"/>
              <a:t>i</a:t>
            </a:r>
            <a:r>
              <a:rPr lang="en-US" sz="1500" dirty="0" smtClean="0"/>
              <a:t>: index of element being checked</a:t>
            </a:r>
          </a:p>
          <a:p>
            <a:r>
              <a:rPr lang="en-US" sz="1500" dirty="0" smtClean="0"/>
              <a:t>l</a:t>
            </a:r>
            <a:r>
              <a:rPr lang="en-US" sz="1500" baseline="-25000" dirty="0" smtClean="0"/>
              <a:t>i</a:t>
            </a:r>
            <a:r>
              <a:rPr lang="en-US" sz="1500" dirty="0" smtClean="0"/>
              <a:t>: element being checked</a:t>
            </a:r>
          </a:p>
          <a:p>
            <a:r>
              <a:rPr lang="en-US" sz="1500" dirty="0" smtClean="0"/>
              <a:t>m: max so far</a:t>
            </a:r>
            <a:endParaRPr lang="en-US" sz="1500" dirty="0"/>
          </a:p>
        </p:txBody>
      </p:sp>
      <p:sp>
        <p:nvSpPr>
          <p:cNvPr id="7" name="TextBox 6"/>
          <p:cNvSpPr txBox="1"/>
          <p:nvPr/>
        </p:nvSpPr>
        <p:spPr>
          <a:xfrm>
            <a:off x="1828799" y="4804326"/>
            <a:ext cx="211015" cy="300082"/>
          </a:xfrm>
          <a:prstGeom prst="rect">
            <a:avLst/>
          </a:prstGeom>
          <a:noFill/>
        </p:spPr>
        <p:txBody>
          <a:bodyPr wrap="square" rtlCol="0">
            <a:spAutoFit/>
          </a:bodyPr>
          <a:lstStyle/>
          <a:p>
            <a:pPr algn="ctr"/>
            <a:r>
              <a:rPr lang="en-US" sz="1350" smtClean="0"/>
              <a:t>1</a:t>
            </a:r>
            <a:endParaRPr lang="en-US" sz="1350"/>
          </a:p>
        </p:txBody>
      </p:sp>
      <p:sp>
        <p:nvSpPr>
          <p:cNvPr id="12" name="TextBox 11"/>
          <p:cNvSpPr txBox="1"/>
          <p:nvPr/>
        </p:nvSpPr>
        <p:spPr>
          <a:xfrm>
            <a:off x="3458305" y="4798465"/>
            <a:ext cx="480648" cy="300082"/>
          </a:xfrm>
          <a:prstGeom prst="rect">
            <a:avLst/>
          </a:prstGeom>
          <a:noFill/>
        </p:spPr>
        <p:txBody>
          <a:bodyPr wrap="square" rtlCol="0">
            <a:spAutoFit/>
          </a:bodyPr>
          <a:lstStyle/>
          <a:p>
            <a:pPr algn="ctr"/>
            <a:r>
              <a:rPr lang="en-US" sz="1350" smtClean="0"/>
              <a:t>-4</a:t>
            </a:r>
            <a:endParaRPr lang="en-US" sz="1350"/>
          </a:p>
        </p:txBody>
      </p:sp>
      <p:sp>
        <p:nvSpPr>
          <p:cNvPr id="13" name="TextBox 12"/>
          <p:cNvSpPr txBox="1"/>
          <p:nvPr/>
        </p:nvSpPr>
        <p:spPr>
          <a:xfrm>
            <a:off x="5281246" y="4792601"/>
            <a:ext cx="480648" cy="300082"/>
          </a:xfrm>
          <a:prstGeom prst="rect">
            <a:avLst/>
          </a:prstGeom>
          <a:noFill/>
        </p:spPr>
        <p:txBody>
          <a:bodyPr wrap="square" rtlCol="0">
            <a:spAutoFit/>
          </a:bodyPr>
          <a:lstStyle/>
          <a:p>
            <a:pPr algn="ctr"/>
            <a:r>
              <a:rPr lang="en-US" sz="1350" dirty="0" smtClean="0"/>
              <a:t>4</a:t>
            </a:r>
            <a:endParaRPr lang="en-US" sz="1350" dirty="0"/>
          </a:p>
        </p:txBody>
      </p:sp>
      <p:sp>
        <p:nvSpPr>
          <p:cNvPr id="14" name="TextBox 13"/>
          <p:cNvSpPr txBox="1"/>
          <p:nvPr/>
        </p:nvSpPr>
        <p:spPr>
          <a:xfrm>
            <a:off x="7104187" y="4792601"/>
            <a:ext cx="480648" cy="300082"/>
          </a:xfrm>
          <a:prstGeom prst="rect">
            <a:avLst/>
          </a:prstGeom>
          <a:noFill/>
        </p:spPr>
        <p:txBody>
          <a:bodyPr wrap="square" rtlCol="0">
            <a:spAutoFit/>
          </a:bodyPr>
          <a:lstStyle/>
          <a:p>
            <a:pPr algn="ctr"/>
            <a:r>
              <a:rPr lang="en-US" sz="1350" dirty="0"/>
              <a:t>1</a:t>
            </a:r>
          </a:p>
        </p:txBody>
      </p:sp>
      <p:sp>
        <p:nvSpPr>
          <p:cNvPr id="15" name="TextBox 14"/>
          <p:cNvSpPr txBox="1"/>
          <p:nvPr/>
        </p:nvSpPr>
        <p:spPr>
          <a:xfrm>
            <a:off x="1693982" y="5178522"/>
            <a:ext cx="480648" cy="300082"/>
          </a:xfrm>
          <a:prstGeom prst="rect">
            <a:avLst/>
          </a:prstGeom>
          <a:noFill/>
        </p:spPr>
        <p:txBody>
          <a:bodyPr wrap="square" rtlCol="0">
            <a:spAutoFit/>
          </a:bodyPr>
          <a:lstStyle/>
          <a:p>
            <a:pPr algn="ctr"/>
            <a:r>
              <a:rPr lang="en-US" sz="1350" dirty="0"/>
              <a:t>2</a:t>
            </a:r>
          </a:p>
        </p:txBody>
      </p:sp>
      <p:sp>
        <p:nvSpPr>
          <p:cNvPr id="16" name="TextBox 15"/>
          <p:cNvSpPr txBox="1"/>
          <p:nvPr/>
        </p:nvSpPr>
        <p:spPr>
          <a:xfrm>
            <a:off x="3458305" y="5171512"/>
            <a:ext cx="480648" cy="300082"/>
          </a:xfrm>
          <a:prstGeom prst="rect">
            <a:avLst/>
          </a:prstGeom>
          <a:noFill/>
        </p:spPr>
        <p:txBody>
          <a:bodyPr wrap="square" rtlCol="0">
            <a:spAutoFit/>
          </a:bodyPr>
          <a:lstStyle/>
          <a:p>
            <a:pPr algn="ctr"/>
            <a:r>
              <a:rPr lang="en-US" sz="1350" dirty="0"/>
              <a:t>0</a:t>
            </a:r>
          </a:p>
        </p:txBody>
      </p:sp>
      <p:sp>
        <p:nvSpPr>
          <p:cNvPr id="17" name="TextBox 16"/>
          <p:cNvSpPr txBox="1"/>
          <p:nvPr/>
        </p:nvSpPr>
        <p:spPr>
          <a:xfrm>
            <a:off x="5281246" y="5165648"/>
            <a:ext cx="480648" cy="300082"/>
          </a:xfrm>
          <a:prstGeom prst="rect">
            <a:avLst/>
          </a:prstGeom>
          <a:noFill/>
        </p:spPr>
        <p:txBody>
          <a:bodyPr wrap="square" rtlCol="0">
            <a:spAutoFit/>
          </a:bodyPr>
          <a:lstStyle/>
          <a:p>
            <a:pPr algn="ctr"/>
            <a:r>
              <a:rPr lang="en-US" sz="1350" dirty="0" smtClean="0"/>
              <a:t>4</a:t>
            </a:r>
            <a:endParaRPr lang="en-US" sz="1350" dirty="0"/>
          </a:p>
        </p:txBody>
      </p:sp>
      <p:sp>
        <p:nvSpPr>
          <p:cNvPr id="18" name="TextBox 17"/>
          <p:cNvSpPr txBox="1"/>
          <p:nvPr/>
        </p:nvSpPr>
        <p:spPr>
          <a:xfrm>
            <a:off x="7104187" y="5163023"/>
            <a:ext cx="480648" cy="300082"/>
          </a:xfrm>
          <a:prstGeom prst="rect">
            <a:avLst/>
          </a:prstGeom>
          <a:noFill/>
        </p:spPr>
        <p:txBody>
          <a:bodyPr wrap="square" rtlCol="0">
            <a:spAutoFit/>
          </a:bodyPr>
          <a:lstStyle/>
          <a:p>
            <a:pPr algn="ctr"/>
            <a:r>
              <a:rPr lang="en-US" sz="1350" dirty="0"/>
              <a:t>1</a:t>
            </a:r>
          </a:p>
        </p:txBody>
      </p:sp>
    </p:spTree>
    <p:extLst>
      <p:ext uri="{BB962C8B-B14F-4D97-AF65-F5344CB8AC3E}">
        <p14:creationId xmlns:p14="http://schemas.microsoft.com/office/powerpoint/2010/main" val="48216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finding the maximum</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14052951"/>
              </p:ext>
            </p:extLst>
          </p:nvPr>
        </p:nvGraphicFramePr>
        <p:xfrm>
          <a:off x="1028698" y="4394960"/>
          <a:ext cx="7200904" cy="1854200"/>
        </p:xfrm>
        <a:graphic>
          <a:graphicData uri="http://schemas.openxmlformats.org/drawingml/2006/table">
            <a:tbl>
              <a:tblPr firstRow="1">
                <a:tableStyleId>{616DA210-FB5B-4158-B5E0-FEB733F419BA}</a:tableStyleId>
              </a:tblPr>
              <a:tblGrid>
                <a:gridCol w="1800226"/>
                <a:gridCol w="1800226"/>
                <a:gridCol w="1800226"/>
                <a:gridCol w="1800226"/>
              </a:tblGrid>
              <a:tr h="370840">
                <a:tc>
                  <a:txBody>
                    <a:bodyPr/>
                    <a:lstStyle/>
                    <a:p>
                      <a:pPr algn="ctr"/>
                      <a:r>
                        <a:rPr lang="en-US" b="1" i="1" dirty="0" err="1" smtClean="0"/>
                        <a:t>i</a:t>
                      </a:r>
                      <a:endParaRPr lang="en-US" b="1" i="1" dirty="0"/>
                    </a:p>
                  </a:txBody>
                  <a:tcPr/>
                </a:tc>
                <a:tc>
                  <a:txBody>
                    <a:bodyPr/>
                    <a:lstStyle/>
                    <a:p>
                      <a:pPr algn="ctr"/>
                      <a:r>
                        <a:rPr lang="en-US" b="1" dirty="0" smtClean="0"/>
                        <a:t>l</a:t>
                      </a:r>
                      <a:r>
                        <a:rPr lang="en-US" b="1" baseline="-25000" dirty="0" smtClean="0"/>
                        <a:t>i</a:t>
                      </a:r>
                      <a:endParaRPr lang="en-US" b="1" dirty="0"/>
                    </a:p>
                  </a:txBody>
                  <a:tcPr/>
                </a:tc>
                <a:tc>
                  <a:txBody>
                    <a:bodyPr/>
                    <a:lstStyle/>
                    <a:p>
                      <a:pPr algn="ctr"/>
                      <a:r>
                        <a:rPr lang="en-US" b="1" dirty="0" smtClean="0"/>
                        <a:t>k</a:t>
                      </a:r>
                      <a:endParaRPr lang="en-US" b="1" dirty="0"/>
                    </a:p>
                  </a:txBody>
                  <a:tcPr/>
                </a:tc>
                <a:tc>
                  <a:txBody>
                    <a:bodyPr/>
                    <a:lstStyle/>
                    <a:p>
                      <a:pPr algn="ctr"/>
                      <a:r>
                        <a:rPr lang="en-US" b="1" dirty="0" smtClean="0"/>
                        <a:t>max</a:t>
                      </a:r>
                      <a:r>
                        <a:rPr lang="en-US" b="1" baseline="0" dirty="0" smtClean="0"/>
                        <a:t> so far (m)</a:t>
                      </a:r>
                      <a:endParaRPr lang="en-US" b="1" dirty="0"/>
                    </a:p>
                  </a:txBody>
                  <a:tcPr/>
                </a:tc>
              </a:tr>
              <a:tr h="370840">
                <a:tc>
                  <a:txBody>
                    <a:bodyPr/>
                    <a:lstStyle/>
                    <a:p>
                      <a:pPr algn="ctr"/>
                      <a:endParaRPr lang="en-US" dirty="0"/>
                    </a:p>
                  </a:txBody>
                  <a:tcPr>
                    <a:noFill/>
                  </a:tcPr>
                </a:tc>
                <a:tc>
                  <a:txBody>
                    <a:bodyPr/>
                    <a:lstStyle/>
                    <a:p>
                      <a:pPr algn="ctr"/>
                      <a:endParaRPr lang="en-US" dirty="0"/>
                    </a:p>
                  </a:txBody>
                  <a:tcPr>
                    <a:noFill/>
                  </a:tcPr>
                </a:tc>
                <a:tc>
                  <a:txBody>
                    <a:bodyPr/>
                    <a:lstStyle/>
                    <a:p>
                      <a:pPr algn="ctr"/>
                      <a:endParaRPr lang="en-US"/>
                    </a:p>
                  </a:txBody>
                  <a:tcPr>
                    <a:noFill/>
                  </a:tcPr>
                </a:tc>
                <a:tc>
                  <a:txBody>
                    <a:bodyPr/>
                    <a:lstStyle/>
                    <a:p>
                      <a:pPr algn="ctr"/>
                      <a:endParaRPr lang="en-US" dirty="0"/>
                    </a:p>
                  </a:txBody>
                  <a:tcPr>
                    <a:noFill/>
                  </a:tcPr>
                </a:tc>
              </a:tr>
              <a:tr h="370840">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r>
              <a:tr h="370840">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r>
              <a:tr h="370840">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r>
            </a:tbl>
          </a:graphicData>
        </a:graphic>
      </p:graphicFrame>
      <p:sp>
        <p:nvSpPr>
          <p:cNvPr id="26" name="TextBox 25"/>
          <p:cNvSpPr txBox="1"/>
          <p:nvPr/>
        </p:nvSpPr>
        <p:spPr>
          <a:xfrm>
            <a:off x="2468440" y="3694900"/>
            <a:ext cx="4321419" cy="477054"/>
          </a:xfrm>
          <a:prstGeom prst="rect">
            <a:avLst/>
          </a:prstGeom>
          <a:noFill/>
        </p:spPr>
        <p:txBody>
          <a:bodyPr wrap="square" rtlCol="0">
            <a:spAutoFit/>
          </a:bodyPr>
          <a:lstStyle/>
          <a:p>
            <a:pPr algn="ctr"/>
            <a:r>
              <a:rPr lang="de-DE" sz="2500" dirty="0" smtClean="0"/>
              <a:t>1  </a:t>
            </a:r>
            <a:r>
              <a:rPr lang="de-DE" sz="2500" dirty="0"/>
              <a:t>-4 </a:t>
            </a:r>
            <a:r>
              <a:rPr lang="de-DE" sz="2500" dirty="0" smtClean="0"/>
              <a:t> 0  9  </a:t>
            </a:r>
            <a:endParaRPr lang="en-US" sz="2500" dirty="0"/>
          </a:p>
        </p:txBody>
      </p:sp>
      <p:cxnSp>
        <p:nvCxnSpPr>
          <p:cNvPr id="6" name="Straight Arrow Connector 5"/>
          <p:cNvCxnSpPr/>
          <p:nvPr/>
        </p:nvCxnSpPr>
        <p:spPr>
          <a:xfrm flipV="1">
            <a:off x="1477108" y="2936632"/>
            <a:ext cx="791307" cy="7582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8" y="1651755"/>
            <a:ext cx="5029442" cy="1863030"/>
          </a:xfrm>
          <a:prstGeom prst="rect">
            <a:avLst/>
          </a:prstGeom>
        </p:spPr>
      </p:pic>
      <p:sp>
        <p:nvSpPr>
          <p:cNvPr id="10" name="TextBox 9"/>
          <p:cNvSpPr txBox="1"/>
          <p:nvPr/>
        </p:nvSpPr>
        <p:spPr>
          <a:xfrm>
            <a:off x="6418385" y="2146676"/>
            <a:ext cx="2725615" cy="1246495"/>
          </a:xfrm>
          <a:prstGeom prst="rect">
            <a:avLst/>
          </a:prstGeom>
          <a:noFill/>
        </p:spPr>
        <p:txBody>
          <a:bodyPr wrap="square" rtlCol="0">
            <a:spAutoFit/>
          </a:bodyPr>
          <a:lstStyle/>
          <a:p>
            <a:r>
              <a:rPr lang="en-US" sz="1500" dirty="0" smtClean="0"/>
              <a:t>k: no. of elements in list</a:t>
            </a:r>
          </a:p>
          <a:p>
            <a:r>
              <a:rPr lang="en-US" sz="1500" dirty="0" err="1" smtClean="0"/>
              <a:t>i</a:t>
            </a:r>
            <a:r>
              <a:rPr lang="en-US" sz="1500" dirty="0" smtClean="0"/>
              <a:t>: index of element being checked</a:t>
            </a:r>
          </a:p>
          <a:p>
            <a:r>
              <a:rPr lang="en-US" sz="1500" dirty="0" smtClean="0"/>
              <a:t>l</a:t>
            </a:r>
            <a:r>
              <a:rPr lang="en-US" sz="1500" baseline="-25000" dirty="0" smtClean="0"/>
              <a:t>i</a:t>
            </a:r>
            <a:r>
              <a:rPr lang="en-US" sz="1500" dirty="0" smtClean="0"/>
              <a:t>: element being checked</a:t>
            </a:r>
          </a:p>
          <a:p>
            <a:r>
              <a:rPr lang="en-US" sz="1500" dirty="0" smtClean="0"/>
              <a:t>m: max so far</a:t>
            </a:r>
            <a:endParaRPr lang="en-US" sz="1500" dirty="0"/>
          </a:p>
        </p:txBody>
      </p:sp>
      <p:sp>
        <p:nvSpPr>
          <p:cNvPr id="7" name="TextBox 6"/>
          <p:cNvSpPr txBox="1"/>
          <p:nvPr/>
        </p:nvSpPr>
        <p:spPr>
          <a:xfrm>
            <a:off x="1828799" y="4804326"/>
            <a:ext cx="211015" cy="300082"/>
          </a:xfrm>
          <a:prstGeom prst="rect">
            <a:avLst/>
          </a:prstGeom>
          <a:noFill/>
        </p:spPr>
        <p:txBody>
          <a:bodyPr wrap="square" rtlCol="0">
            <a:spAutoFit/>
          </a:bodyPr>
          <a:lstStyle/>
          <a:p>
            <a:pPr algn="ctr"/>
            <a:r>
              <a:rPr lang="en-US" sz="1350" smtClean="0"/>
              <a:t>1</a:t>
            </a:r>
            <a:endParaRPr lang="en-US" sz="1350"/>
          </a:p>
        </p:txBody>
      </p:sp>
      <p:sp>
        <p:nvSpPr>
          <p:cNvPr id="12" name="TextBox 11"/>
          <p:cNvSpPr txBox="1"/>
          <p:nvPr/>
        </p:nvSpPr>
        <p:spPr>
          <a:xfrm>
            <a:off x="3458305" y="4798465"/>
            <a:ext cx="480648" cy="300082"/>
          </a:xfrm>
          <a:prstGeom prst="rect">
            <a:avLst/>
          </a:prstGeom>
          <a:noFill/>
        </p:spPr>
        <p:txBody>
          <a:bodyPr wrap="square" rtlCol="0">
            <a:spAutoFit/>
          </a:bodyPr>
          <a:lstStyle/>
          <a:p>
            <a:pPr algn="ctr"/>
            <a:r>
              <a:rPr lang="en-US" sz="1350" smtClean="0"/>
              <a:t>-4</a:t>
            </a:r>
            <a:endParaRPr lang="en-US" sz="1350"/>
          </a:p>
        </p:txBody>
      </p:sp>
      <p:sp>
        <p:nvSpPr>
          <p:cNvPr id="13" name="TextBox 12"/>
          <p:cNvSpPr txBox="1"/>
          <p:nvPr/>
        </p:nvSpPr>
        <p:spPr>
          <a:xfrm>
            <a:off x="5281246" y="4792601"/>
            <a:ext cx="480648" cy="300082"/>
          </a:xfrm>
          <a:prstGeom prst="rect">
            <a:avLst/>
          </a:prstGeom>
          <a:noFill/>
        </p:spPr>
        <p:txBody>
          <a:bodyPr wrap="square" rtlCol="0">
            <a:spAutoFit/>
          </a:bodyPr>
          <a:lstStyle/>
          <a:p>
            <a:pPr algn="ctr"/>
            <a:r>
              <a:rPr lang="en-US" sz="1350" dirty="0" smtClean="0"/>
              <a:t>4</a:t>
            </a:r>
            <a:endParaRPr lang="en-US" sz="1350" dirty="0"/>
          </a:p>
        </p:txBody>
      </p:sp>
      <p:sp>
        <p:nvSpPr>
          <p:cNvPr id="14" name="TextBox 13"/>
          <p:cNvSpPr txBox="1"/>
          <p:nvPr/>
        </p:nvSpPr>
        <p:spPr>
          <a:xfrm>
            <a:off x="7104187" y="4792601"/>
            <a:ext cx="480648" cy="300082"/>
          </a:xfrm>
          <a:prstGeom prst="rect">
            <a:avLst/>
          </a:prstGeom>
          <a:noFill/>
        </p:spPr>
        <p:txBody>
          <a:bodyPr wrap="square" rtlCol="0">
            <a:spAutoFit/>
          </a:bodyPr>
          <a:lstStyle/>
          <a:p>
            <a:pPr algn="ctr"/>
            <a:r>
              <a:rPr lang="en-US" sz="1350" dirty="0"/>
              <a:t>1</a:t>
            </a:r>
          </a:p>
        </p:txBody>
      </p:sp>
      <p:sp>
        <p:nvSpPr>
          <p:cNvPr id="15" name="TextBox 14"/>
          <p:cNvSpPr txBox="1"/>
          <p:nvPr/>
        </p:nvSpPr>
        <p:spPr>
          <a:xfrm>
            <a:off x="1693982" y="5178522"/>
            <a:ext cx="480648" cy="300082"/>
          </a:xfrm>
          <a:prstGeom prst="rect">
            <a:avLst/>
          </a:prstGeom>
          <a:noFill/>
        </p:spPr>
        <p:txBody>
          <a:bodyPr wrap="square" rtlCol="0">
            <a:spAutoFit/>
          </a:bodyPr>
          <a:lstStyle/>
          <a:p>
            <a:pPr algn="ctr"/>
            <a:r>
              <a:rPr lang="en-US" sz="1350" dirty="0"/>
              <a:t>2</a:t>
            </a:r>
          </a:p>
        </p:txBody>
      </p:sp>
      <p:sp>
        <p:nvSpPr>
          <p:cNvPr id="16" name="TextBox 15"/>
          <p:cNvSpPr txBox="1"/>
          <p:nvPr/>
        </p:nvSpPr>
        <p:spPr>
          <a:xfrm>
            <a:off x="3458305" y="5171512"/>
            <a:ext cx="480648" cy="300082"/>
          </a:xfrm>
          <a:prstGeom prst="rect">
            <a:avLst/>
          </a:prstGeom>
          <a:noFill/>
        </p:spPr>
        <p:txBody>
          <a:bodyPr wrap="square" rtlCol="0">
            <a:spAutoFit/>
          </a:bodyPr>
          <a:lstStyle/>
          <a:p>
            <a:pPr algn="ctr"/>
            <a:r>
              <a:rPr lang="en-US" sz="1350" dirty="0"/>
              <a:t>0</a:t>
            </a:r>
          </a:p>
        </p:txBody>
      </p:sp>
      <p:sp>
        <p:nvSpPr>
          <p:cNvPr id="17" name="TextBox 16"/>
          <p:cNvSpPr txBox="1"/>
          <p:nvPr/>
        </p:nvSpPr>
        <p:spPr>
          <a:xfrm>
            <a:off x="5281246" y="5165648"/>
            <a:ext cx="480648" cy="300082"/>
          </a:xfrm>
          <a:prstGeom prst="rect">
            <a:avLst/>
          </a:prstGeom>
          <a:noFill/>
        </p:spPr>
        <p:txBody>
          <a:bodyPr wrap="square" rtlCol="0">
            <a:spAutoFit/>
          </a:bodyPr>
          <a:lstStyle/>
          <a:p>
            <a:pPr algn="ctr"/>
            <a:r>
              <a:rPr lang="en-US" sz="1350" dirty="0" smtClean="0"/>
              <a:t>4</a:t>
            </a:r>
            <a:endParaRPr lang="en-US" sz="1350" dirty="0"/>
          </a:p>
        </p:txBody>
      </p:sp>
      <p:sp>
        <p:nvSpPr>
          <p:cNvPr id="18" name="TextBox 17"/>
          <p:cNvSpPr txBox="1"/>
          <p:nvPr/>
        </p:nvSpPr>
        <p:spPr>
          <a:xfrm>
            <a:off x="7104187" y="5163023"/>
            <a:ext cx="480648" cy="300082"/>
          </a:xfrm>
          <a:prstGeom prst="rect">
            <a:avLst/>
          </a:prstGeom>
          <a:noFill/>
        </p:spPr>
        <p:txBody>
          <a:bodyPr wrap="square" rtlCol="0">
            <a:spAutoFit/>
          </a:bodyPr>
          <a:lstStyle/>
          <a:p>
            <a:pPr algn="ctr"/>
            <a:r>
              <a:rPr lang="en-US" sz="1350" dirty="0"/>
              <a:t>1</a:t>
            </a:r>
          </a:p>
        </p:txBody>
      </p:sp>
      <p:sp>
        <p:nvSpPr>
          <p:cNvPr id="19" name="TextBox 18"/>
          <p:cNvSpPr txBox="1"/>
          <p:nvPr/>
        </p:nvSpPr>
        <p:spPr>
          <a:xfrm>
            <a:off x="1693982" y="5563800"/>
            <a:ext cx="480648" cy="300082"/>
          </a:xfrm>
          <a:prstGeom prst="rect">
            <a:avLst/>
          </a:prstGeom>
          <a:noFill/>
        </p:spPr>
        <p:txBody>
          <a:bodyPr wrap="square" rtlCol="0">
            <a:spAutoFit/>
          </a:bodyPr>
          <a:lstStyle/>
          <a:p>
            <a:pPr algn="ctr"/>
            <a:r>
              <a:rPr lang="en-US" sz="1350" dirty="0" smtClean="0"/>
              <a:t>3</a:t>
            </a:r>
            <a:endParaRPr lang="en-US" sz="1350" dirty="0"/>
          </a:p>
        </p:txBody>
      </p:sp>
      <p:sp>
        <p:nvSpPr>
          <p:cNvPr id="20" name="TextBox 19"/>
          <p:cNvSpPr txBox="1"/>
          <p:nvPr/>
        </p:nvSpPr>
        <p:spPr>
          <a:xfrm>
            <a:off x="3458305" y="5531511"/>
            <a:ext cx="480648" cy="300082"/>
          </a:xfrm>
          <a:prstGeom prst="rect">
            <a:avLst/>
          </a:prstGeom>
          <a:noFill/>
        </p:spPr>
        <p:txBody>
          <a:bodyPr wrap="square" rtlCol="0">
            <a:spAutoFit/>
          </a:bodyPr>
          <a:lstStyle/>
          <a:p>
            <a:pPr algn="ctr"/>
            <a:r>
              <a:rPr lang="en-US" sz="1350" dirty="0" smtClean="0"/>
              <a:t>9</a:t>
            </a:r>
            <a:endParaRPr lang="en-US" sz="1350" dirty="0"/>
          </a:p>
        </p:txBody>
      </p:sp>
      <p:sp>
        <p:nvSpPr>
          <p:cNvPr id="21" name="TextBox 20"/>
          <p:cNvSpPr txBox="1"/>
          <p:nvPr/>
        </p:nvSpPr>
        <p:spPr>
          <a:xfrm>
            <a:off x="5281246" y="5534290"/>
            <a:ext cx="480648" cy="300082"/>
          </a:xfrm>
          <a:prstGeom prst="rect">
            <a:avLst/>
          </a:prstGeom>
          <a:noFill/>
        </p:spPr>
        <p:txBody>
          <a:bodyPr wrap="square" rtlCol="0">
            <a:spAutoFit/>
          </a:bodyPr>
          <a:lstStyle/>
          <a:p>
            <a:pPr algn="ctr"/>
            <a:r>
              <a:rPr lang="en-US" sz="1350" dirty="0" smtClean="0"/>
              <a:t>4</a:t>
            </a:r>
            <a:endParaRPr lang="en-US" sz="1350" dirty="0"/>
          </a:p>
        </p:txBody>
      </p:sp>
      <p:sp>
        <p:nvSpPr>
          <p:cNvPr id="22" name="TextBox 21"/>
          <p:cNvSpPr txBox="1"/>
          <p:nvPr/>
        </p:nvSpPr>
        <p:spPr>
          <a:xfrm>
            <a:off x="7104187" y="5534290"/>
            <a:ext cx="480648" cy="300082"/>
          </a:xfrm>
          <a:prstGeom prst="rect">
            <a:avLst/>
          </a:prstGeom>
          <a:noFill/>
        </p:spPr>
        <p:txBody>
          <a:bodyPr wrap="square" rtlCol="0">
            <a:spAutoFit/>
          </a:bodyPr>
          <a:lstStyle/>
          <a:p>
            <a:pPr algn="ctr"/>
            <a:r>
              <a:rPr lang="en-US" sz="1350" dirty="0"/>
              <a:t>9</a:t>
            </a:r>
            <a:endParaRPr lang="en-US" sz="1350" dirty="0"/>
          </a:p>
        </p:txBody>
      </p:sp>
    </p:spTree>
    <p:extLst>
      <p:ext uri="{BB962C8B-B14F-4D97-AF65-F5344CB8AC3E}">
        <p14:creationId xmlns:p14="http://schemas.microsoft.com/office/powerpoint/2010/main" val="103443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finding the maximum</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14052951"/>
              </p:ext>
            </p:extLst>
          </p:nvPr>
        </p:nvGraphicFramePr>
        <p:xfrm>
          <a:off x="1028698" y="4394960"/>
          <a:ext cx="7200904" cy="1854200"/>
        </p:xfrm>
        <a:graphic>
          <a:graphicData uri="http://schemas.openxmlformats.org/drawingml/2006/table">
            <a:tbl>
              <a:tblPr firstRow="1">
                <a:tableStyleId>{616DA210-FB5B-4158-B5E0-FEB733F419BA}</a:tableStyleId>
              </a:tblPr>
              <a:tblGrid>
                <a:gridCol w="1800226"/>
                <a:gridCol w="1800226"/>
                <a:gridCol w="1800226"/>
                <a:gridCol w="1800226"/>
              </a:tblGrid>
              <a:tr h="370840">
                <a:tc>
                  <a:txBody>
                    <a:bodyPr/>
                    <a:lstStyle/>
                    <a:p>
                      <a:pPr algn="ctr"/>
                      <a:r>
                        <a:rPr lang="en-US" b="1" i="1" dirty="0" err="1" smtClean="0"/>
                        <a:t>i</a:t>
                      </a:r>
                      <a:endParaRPr lang="en-US" b="1" i="1" dirty="0"/>
                    </a:p>
                  </a:txBody>
                  <a:tcPr/>
                </a:tc>
                <a:tc>
                  <a:txBody>
                    <a:bodyPr/>
                    <a:lstStyle/>
                    <a:p>
                      <a:pPr algn="ctr"/>
                      <a:r>
                        <a:rPr lang="en-US" b="1" dirty="0" smtClean="0"/>
                        <a:t>l</a:t>
                      </a:r>
                      <a:r>
                        <a:rPr lang="en-US" b="1" baseline="-25000" dirty="0" smtClean="0"/>
                        <a:t>i</a:t>
                      </a:r>
                      <a:endParaRPr lang="en-US" b="1" dirty="0"/>
                    </a:p>
                  </a:txBody>
                  <a:tcPr/>
                </a:tc>
                <a:tc>
                  <a:txBody>
                    <a:bodyPr/>
                    <a:lstStyle/>
                    <a:p>
                      <a:pPr algn="ctr"/>
                      <a:r>
                        <a:rPr lang="en-US" b="1" dirty="0" smtClean="0"/>
                        <a:t>k</a:t>
                      </a:r>
                      <a:endParaRPr lang="en-US" b="1" dirty="0"/>
                    </a:p>
                  </a:txBody>
                  <a:tcPr/>
                </a:tc>
                <a:tc>
                  <a:txBody>
                    <a:bodyPr/>
                    <a:lstStyle/>
                    <a:p>
                      <a:pPr algn="ctr"/>
                      <a:r>
                        <a:rPr lang="en-US" b="1" dirty="0" smtClean="0"/>
                        <a:t>max</a:t>
                      </a:r>
                      <a:r>
                        <a:rPr lang="en-US" b="1" baseline="0" dirty="0" smtClean="0"/>
                        <a:t> so far (m)</a:t>
                      </a:r>
                      <a:endParaRPr lang="en-US" b="1" dirty="0"/>
                    </a:p>
                  </a:txBody>
                  <a:tcPr/>
                </a:tc>
              </a:tr>
              <a:tr h="370840">
                <a:tc>
                  <a:txBody>
                    <a:bodyPr/>
                    <a:lstStyle/>
                    <a:p>
                      <a:pPr algn="ctr"/>
                      <a:endParaRPr lang="en-US" dirty="0"/>
                    </a:p>
                  </a:txBody>
                  <a:tcPr>
                    <a:noFill/>
                  </a:tcPr>
                </a:tc>
                <a:tc>
                  <a:txBody>
                    <a:bodyPr/>
                    <a:lstStyle/>
                    <a:p>
                      <a:pPr algn="ctr"/>
                      <a:endParaRPr lang="en-US" dirty="0"/>
                    </a:p>
                  </a:txBody>
                  <a:tcPr>
                    <a:noFill/>
                  </a:tcPr>
                </a:tc>
                <a:tc>
                  <a:txBody>
                    <a:bodyPr/>
                    <a:lstStyle/>
                    <a:p>
                      <a:pPr algn="ctr"/>
                      <a:endParaRPr lang="en-US"/>
                    </a:p>
                  </a:txBody>
                  <a:tcPr>
                    <a:noFill/>
                  </a:tcPr>
                </a:tc>
                <a:tc>
                  <a:txBody>
                    <a:bodyPr/>
                    <a:lstStyle/>
                    <a:p>
                      <a:pPr algn="ctr"/>
                      <a:endParaRPr lang="en-US" dirty="0"/>
                    </a:p>
                  </a:txBody>
                  <a:tcPr>
                    <a:noFill/>
                  </a:tcPr>
                </a:tc>
              </a:tr>
              <a:tr h="370840">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r>
              <a:tr h="370840">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r>
              <a:tr h="370840">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sp>
        <p:nvSpPr>
          <p:cNvPr id="26" name="TextBox 25"/>
          <p:cNvSpPr txBox="1"/>
          <p:nvPr/>
        </p:nvSpPr>
        <p:spPr>
          <a:xfrm>
            <a:off x="2468440" y="3694900"/>
            <a:ext cx="4321419" cy="477054"/>
          </a:xfrm>
          <a:prstGeom prst="rect">
            <a:avLst/>
          </a:prstGeom>
          <a:noFill/>
        </p:spPr>
        <p:txBody>
          <a:bodyPr wrap="square" rtlCol="0">
            <a:spAutoFit/>
          </a:bodyPr>
          <a:lstStyle/>
          <a:p>
            <a:pPr algn="ctr"/>
            <a:r>
              <a:rPr lang="de-DE" sz="2500" dirty="0" smtClean="0"/>
              <a:t>1  </a:t>
            </a:r>
            <a:r>
              <a:rPr lang="de-DE" sz="2500" dirty="0"/>
              <a:t>-4 </a:t>
            </a:r>
            <a:r>
              <a:rPr lang="de-DE" sz="2500" dirty="0" smtClean="0"/>
              <a:t> 0  9  </a:t>
            </a:r>
            <a:endParaRPr lang="en-US" sz="2500" dirty="0"/>
          </a:p>
        </p:txBody>
      </p:sp>
      <p:cxnSp>
        <p:nvCxnSpPr>
          <p:cNvPr id="6" name="Straight Arrow Connector 5"/>
          <p:cNvCxnSpPr/>
          <p:nvPr/>
        </p:nvCxnSpPr>
        <p:spPr>
          <a:xfrm flipV="1">
            <a:off x="1477108" y="2936632"/>
            <a:ext cx="791307" cy="7582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8" y="1651755"/>
            <a:ext cx="5029442" cy="1863030"/>
          </a:xfrm>
          <a:prstGeom prst="rect">
            <a:avLst/>
          </a:prstGeom>
        </p:spPr>
      </p:pic>
      <p:sp>
        <p:nvSpPr>
          <p:cNvPr id="10" name="TextBox 9"/>
          <p:cNvSpPr txBox="1"/>
          <p:nvPr/>
        </p:nvSpPr>
        <p:spPr>
          <a:xfrm>
            <a:off x="6418385" y="2146676"/>
            <a:ext cx="2725615" cy="1246495"/>
          </a:xfrm>
          <a:prstGeom prst="rect">
            <a:avLst/>
          </a:prstGeom>
          <a:noFill/>
        </p:spPr>
        <p:txBody>
          <a:bodyPr wrap="square" rtlCol="0">
            <a:spAutoFit/>
          </a:bodyPr>
          <a:lstStyle/>
          <a:p>
            <a:r>
              <a:rPr lang="en-US" sz="1500" dirty="0" smtClean="0"/>
              <a:t>k: no. of elements in list</a:t>
            </a:r>
          </a:p>
          <a:p>
            <a:r>
              <a:rPr lang="en-US" sz="1500" dirty="0" err="1" smtClean="0"/>
              <a:t>i</a:t>
            </a:r>
            <a:r>
              <a:rPr lang="en-US" sz="1500" dirty="0" smtClean="0"/>
              <a:t>: index of element being checked</a:t>
            </a:r>
          </a:p>
          <a:p>
            <a:r>
              <a:rPr lang="en-US" sz="1500" dirty="0" smtClean="0"/>
              <a:t>l</a:t>
            </a:r>
            <a:r>
              <a:rPr lang="en-US" sz="1500" baseline="-25000" dirty="0" smtClean="0"/>
              <a:t>i</a:t>
            </a:r>
            <a:r>
              <a:rPr lang="en-US" sz="1500" dirty="0" smtClean="0"/>
              <a:t>: element being checked</a:t>
            </a:r>
          </a:p>
          <a:p>
            <a:r>
              <a:rPr lang="en-US" sz="1500" dirty="0" smtClean="0"/>
              <a:t>m: max so far</a:t>
            </a:r>
            <a:endParaRPr lang="en-US" sz="1500" dirty="0"/>
          </a:p>
        </p:txBody>
      </p:sp>
      <p:sp>
        <p:nvSpPr>
          <p:cNvPr id="7" name="TextBox 6"/>
          <p:cNvSpPr txBox="1"/>
          <p:nvPr/>
        </p:nvSpPr>
        <p:spPr>
          <a:xfrm>
            <a:off x="1828799" y="4804326"/>
            <a:ext cx="211015" cy="300082"/>
          </a:xfrm>
          <a:prstGeom prst="rect">
            <a:avLst/>
          </a:prstGeom>
          <a:noFill/>
        </p:spPr>
        <p:txBody>
          <a:bodyPr wrap="square" rtlCol="0">
            <a:spAutoFit/>
          </a:bodyPr>
          <a:lstStyle/>
          <a:p>
            <a:pPr algn="ctr"/>
            <a:r>
              <a:rPr lang="en-US" sz="1350" smtClean="0"/>
              <a:t>1</a:t>
            </a:r>
            <a:endParaRPr lang="en-US" sz="1350"/>
          </a:p>
        </p:txBody>
      </p:sp>
      <p:sp>
        <p:nvSpPr>
          <p:cNvPr id="12" name="TextBox 11"/>
          <p:cNvSpPr txBox="1"/>
          <p:nvPr/>
        </p:nvSpPr>
        <p:spPr>
          <a:xfrm>
            <a:off x="3458305" y="4798465"/>
            <a:ext cx="480648" cy="300082"/>
          </a:xfrm>
          <a:prstGeom prst="rect">
            <a:avLst/>
          </a:prstGeom>
          <a:noFill/>
        </p:spPr>
        <p:txBody>
          <a:bodyPr wrap="square" rtlCol="0">
            <a:spAutoFit/>
          </a:bodyPr>
          <a:lstStyle/>
          <a:p>
            <a:pPr algn="ctr"/>
            <a:r>
              <a:rPr lang="en-US" sz="1350" smtClean="0"/>
              <a:t>-4</a:t>
            </a:r>
            <a:endParaRPr lang="en-US" sz="1350"/>
          </a:p>
        </p:txBody>
      </p:sp>
      <p:sp>
        <p:nvSpPr>
          <p:cNvPr id="13" name="TextBox 12"/>
          <p:cNvSpPr txBox="1"/>
          <p:nvPr/>
        </p:nvSpPr>
        <p:spPr>
          <a:xfrm>
            <a:off x="5281246" y="4792601"/>
            <a:ext cx="480648" cy="300082"/>
          </a:xfrm>
          <a:prstGeom prst="rect">
            <a:avLst/>
          </a:prstGeom>
          <a:noFill/>
        </p:spPr>
        <p:txBody>
          <a:bodyPr wrap="square" rtlCol="0">
            <a:spAutoFit/>
          </a:bodyPr>
          <a:lstStyle/>
          <a:p>
            <a:pPr algn="ctr"/>
            <a:r>
              <a:rPr lang="en-US" sz="1350" dirty="0" smtClean="0"/>
              <a:t>4</a:t>
            </a:r>
            <a:endParaRPr lang="en-US" sz="1350" dirty="0"/>
          </a:p>
        </p:txBody>
      </p:sp>
      <p:sp>
        <p:nvSpPr>
          <p:cNvPr id="14" name="TextBox 13"/>
          <p:cNvSpPr txBox="1"/>
          <p:nvPr/>
        </p:nvSpPr>
        <p:spPr>
          <a:xfrm>
            <a:off x="7104187" y="4792601"/>
            <a:ext cx="480648" cy="300082"/>
          </a:xfrm>
          <a:prstGeom prst="rect">
            <a:avLst/>
          </a:prstGeom>
          <a:noFill/>
        </p:spPr>
        <p:txBody>
          <a:bodyPr wrap="square" rtlCol="0">
            <a:spAutoFit/>
          </a:bodyPr>
          <a:lstStyle/>
          <a:p>
            <a:pPr algn="ctr"/>
            <a:r>
              <a:rPr lang="en-US" sz="1350" dirty="0"/>
              <a:t>1</a:t>
            </a:r>
          </a:p>
        </p:txBody>
      </p:sp>
      <p:sp>
        <p:nvSpPr>
          <p:cNvPr id="15" name="TextBox 14"/>
          <p:cNvSpPr txBox="1"/>
          <p:nvPr/>
        </p:nvSpPr>
        <p:spPr>
          <a:xfrm>
            <a:off x="1693982" y="5178522"/>
            <a:ext cx="480648" cy="300082"/>
          </a:xfrm>
          <a:prstGeom prst="rect">
            <a:avLst/>
          </a:prstGeom>
          <a:noFill/>
        </p:spPr>
        <p:txBody>
          <a:bodyPr wrap="square" rtlCol="0">
            <a:spAutoFit/>
          </a:bodyPr>
          <a:lstStyle/>
          <a:p>
            <a:pPr algn="ctr"/>
            <a:r>
              <a:rPr lang="en-US" sz="1350" dirty="0"/>
              <a:t>2</a:t>
            </a:r>
          </a:p>
        </p:txBody>
      </p:sp>
      <p:sp>
        <p:nvSpPr>
          <p:cNvPr id="16" name="TextBox 15"/>
          <p:cNvSpPr txBox="1"/>
          <p:nvPr/>
        </p:nvSpPr>
        <p:spPr>
          <a:xfrm>
            <a:off x="3458305" y="5171512"/>
            <a:ext cx="480648" cy="300082"/>
          </a:xfrm>
          <a:prstGeom prst="rect">
            <a:avLst/>
          </a:prstGeom>
          <a:noFill/>
        </p:spPr>
        <p:txBody>
          <a:bodyPr wrap="square" rtlCol="0">
            <a:spAutoFit/>
          </a:bodyPr>
          <a:lstStyle/>
          <a:p>
            <a:pPr algn="ctr"/>
            <a:r>
              <a:rPr lang="en-US" sz="1350" dirty="0"/>
              <a:t>0</a:t>
            </a:r>
          </a:p>
        </p:txBody>
      </p:sp>
      <p:sp>
        <p:nvSpPr>
          <p:cNvPr id="17" name="TextBox 16"/>
          <p:cNvSpPr txBox="1"/>
          <p:nvPr/>
        </p:nvSpPr>
        <p:spPr>
          <a:xfrm>
            <a:off x="5281246" y="5165648"/>
            <a:ext cx="480648" cy="300082"/>
          </a:xfrm>
          <a:prstGeom prst="rect">
            <a:avLst/>
          </a:prstGeom>
          <a:noFill/>
        </p:spPr>
        <p:txBody>
          <a:bodyPr wrap="square" rtlCol="0">
            <a:spAutoFit/>
          </a:bodyPr>
          <a:lstStyle/>
          <a:p>
            <a:pPr algn="ctr"/>
            <a:r>
              <a:rPr lang="en-US" sz="1350" dirty="0" smtClean="0"/>
              <a:t>4</a:t>
            </a:r>
            <a:endParaRPr lang="en-US" sz="1350" dirty="0"/>
          </a:p>
        </p:txBody>
      </p:sp>
      <p:sp>
        <p:nvSpPr>
          <p:cNvPr id="18" name="TextBox 17"/>
          <p:cNvSpPr txBox="1"/>
          <p:nvPr/>
        </p:nvSpPr>
        <p:spPr>
          <a:xfrm>
            <a:off x="7104187" y="5163023"/>
            <a:ext cx="480648" cy="300082"/>
          </a:xfrm>
          <a:prstGeom prst="rect">
            <a:avLst/>
          </a:prstGeom>
          <a:noFill/>
        </p:spPr>
        <p:txBody>
          <a:bodyPr wrap="square" rtlCol="0">
            <a:spAutoFit/>
          </a:bodyPr>
          <a:lstStyle/>
          <a:p>
            <a:pPr algn="ctr"/>
            <a:r>
              <a:rPr lang="en-US" sz="1350" dirty="0"/>
              <a:t>1</a:t>
            </a:r>
          </a:p>
        </p:txBody>
      </p:sp>
      <p:sp>
        <p:nvSpPr>
          <p:cNvPr id="19" name="TextBox 18"/>
          <p:cNvSpPr txBox="1"/>
          <p:nvPr/>
        </p:nvSpPr>
        <p:spPr>
          <a:xfrm>
            <a:off x="1693982" y="5563800"/>
            <a:ext cx="480648" cy="300082"/>
          </a:xfrm>
          <a:prstGeom prst="rect">
            <a:avLst/>
          </a:prstGeom>
          <a:noFill/>
        </p:spPr>
        <p:txBody>
          <a:bodyPr wrap="square" rtlCol="0">
            <a:spAutoFit/>
          </a:bodyPr>
          <a:lstStyle/>
          <a:p>
            <a:pPr algn="ctr"/>
            <a:r>
              <a:rPr lang="en-US" sz="1350" dirty="0" smtClean="0"/>
              <a:t>3</a:t>
            </a:r>
            <a:endParaRPr lang="en-US" sz="1350" dirty="0"/>
          </a:p>
        </p:txBody>
      </p:sp>
      <p:sp>
        <p:nvSpPr>
          <p:cNvPr id="20" name="TextBox 19"/>
          <p:cNvSpPr txBox="1"/>
          <p:nvPr/>
        </p:nvSpPr>
        <p:spPr>
          <a:xfrm>
            <a:off x="3458305" y="5531511"/>
            <a:ext cx="480648" cy="300082"/>
          </a:xfrm>
          <a:prstGeom prst="rect">
            <a:avLst/>
          </a:prstGeom>
          <a:noFill/>
        </p:spPr>
        <p:txBody>
          <a:bodyPr wrap="square" rtlCol="0">
            <a:spAutoFit/>
          </a:bodyPr>
          <a:lstStyle/>
          <a:p>
            <a:pPr algn="ctr"/>
            <a:r>
              <a:rPr lang="en-US" sz="1350" dirty="0" smtClean="0"/>
              <a:t>9</a:t>
            </a:r>
            <a:endParaRPr lang="en-US" sz="1350" dirty="0"/>
          </a:p>
        </p:txBody>
      </p:sp>
      <p:sp>
        <p:nvSpPr>
          <p:cNvPr id="21" name="TextBox 20"/>
          <p:cNvSpPr txBox="1"/>
          <p:nvPr/>
        </p:nvSpPr>
        <p:spPr>
          <a:xfrm>
            <a:off x="5281246" y="5534290"/>
            <a:ext cx="480648" cy="300082"/>
          </a:xfrm>
          <a:prstGeom prst="rect">
            <a:avLst/>
          </a:prstGeom>
          <a:noFill/>
        </p:spPr>
        <p:txBody>
          <a:bodyPr wrap="square" rtlCol="0">
            <a:spAutoFit/>
          </a:bodyPr>
          <a:lstStyle/>
          <a:p>
            <a:pPr algn="ctr"/>
            <a:r>
              <a:rPr lang="en-US" sz="1350" dirty="0" smtClean="0"/>
              <a:t>4</a:t>
            </a:r>
            <a:endParaRPr lang="en-US" sz="1350" dirty="0"/>
          </a:p>
        </p:txBody>
      </p:sp>
      <p:sp>
        <p:nvSpPr>
          <p:cNvPr id="22" name="TextBox 21"/>
          <p:cNvSpPr txBox="1"/>
          <p:nvPr/>
        </p:nvSpPr>
        <p:spPr>
          <a:xfrm>
            <a:off x="7104187" y="5534290"/>
            <a:ext cx="480648" cy="300082"/>
          </a:xfrm>
          <a:prstGeom prst="rect">
            <a:avLst/>
          </a:prstGeom>
          <a:noFill/>
        </p:spPr>
        <p:txBody>
          <a:bodyPr wrap="square" rtlCol="0">
            <a:spAutoFit/>
          </a:bodyPr>
          <a:lstStyle/>
          <a:p>
            <a:pPr algn="ctr"/>
            <a:r>
              <a:rPr lang="en-US" sz="1350" dirty="0"/>
              <a:t>9</a:t>
            </a:r>
          </a:p>
        </p:txBody>
      </p:sp>
      <p:sp>
        <p:nvSpPr>
          <p:cNvPr id="23" name="TextBox 22"/>
          <p:cNvSpPr txBox="1"/>
          <p:nvPr/>
        </p:nvSpPr>
        <p:spPr>
          <a:xfrm>
            <a:off x="1693982" y="5906480"/>
            <a:ext cx="480648" cy="300082"/>
          </a:xfrm>
          <a:prstGeom prst="rect">
            <a:avLst/>
          </a:prstGeom>
          <a:noFill/>
        </p:spPr>
        <p:txBody>
          <a:bodyPr wrap="square" rtlCol="0">
            <a:spAutoFit/>
          </a:bodyPr>
          <a:lstStyle/>
          <a:p>
            <a:pPr algn="ctr"/>
            <a:r>
              <a:rPr lang="en-US" sz="1350" dirty="0"/>
              <a:t>4</a:t>
            </a:r>
          </a:p>
        </p:txBody>
      </p:sp>
      <p:sp>
        <p:nvSpPr>
          <p:cNvPr id="24" name="TextBox 23"/>
          <p:cNvSpPr txBox="1"/>
          <p:nvPr/>
        </p:nvSpPr>
        <p:spPr>
          <a:xfrm>
            <a:off x="5281246" y="5913908"/>
            <a:ext cx="480648" cy="300082"/>
          </a:xfrm>
          <a:prstGeom prst="rect">
            <a:avLst/>
          </a:prstGeom>
          <a:noFill/>
        </p:spPr>
        <p:txBody>
          <a:bodyPr wrap="square" rtlCol="0">
            <a:spAutoFit/>
          </a:bodyPr>
          <a:lstStyle/>
          <a:p>
            <a:pPr algn="ctr"/>
            <a:r>
              <a:rPr lang="en-US" sz="1350" dirty="0" smtClean="0"/>
              <a:t>4</a:t>
            </a:r>
            <a:endParaRPr lang="en-US" sz="1350" dirty="0"/>
          </a:p>
        </p:txBody>
      </p:sp>
      <p:sp>
        <p:nvSpPr>
          <p:cNvPr id="25" name="TextBox 24"/>
          <p:cNvSpPr txBox="1"/>
          <p:nvPr/>
        </p:nvSpPr>
        <p:spPr>
          <a:xfrm>
            <a:off x="7104187" y="5913908"/>
            <a:ext cx="480648" cy="300082"/>
          </a:xfrm>
          <a:prstGeom prst="rect">
            <a:avLst/>
          </a:prstGeom>
          <a:noFill/>
        </p:spPr>
        <p:txBody>
          <a:bodyPr wrap="square" rtlCol="0">
            <a:spAutoFit/>
          </a:bodyPr>
          <a:lstStyle/>
          <a:p>
            <a:pPr algn="ctr"/>
            <a:r>
              <a:rPr lang="en-US" sz="1350" dirty="0"/>
              <a:t>9</a:t>
            </a:r>
          </a:p>
        </p:txBody>
      </p:sp>
    </p:spTree>
    <p:extLst>
      <p:ext uri="{BB962C8B-B14F-4D97-AF65-F5344CB8AC3E}">
        <p14:creationId xmlns:p14="http://schemas.microsoft.com/office/powerpoint/2010/main" val="18249065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1.1 (a)</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2435470"/>
            <a:ext cx="7862287" cy="2910254"/>
          </a:xfrm>
          <a:prstGeom prst="rect">
            <a:avLst/>
          </a:prstGeom>
        </p:spPr>
      </p:pic>
      <p:cxnSp>
        <p:nvCxnSpPr>
          <p:cNvPr id="4" name="Straight Arrow Connector 3"/>
          <p:cNvCxnSpPr/>
          <p:nvPr/>
        </p:nvCxnSpPr>
        <p:spPr>
          <a:xfrm flipV="1">
            <a:off x="1981623" y="4413740"/>
            <a:ext cx="972592" cy="9319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8677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1.1 (a)</a:t>
            </a:r>
            <a:endParaRPr lang="en-US" dirty="0"/>
          </a:p>
        </p:txBody>
      </p:sp>
      <p:sp>
        <p:nvSpPr>
          <p:cNvPr id="6" name="Content Placeholder 5"/>
          <p:cNvSpPr>
            <a:spLocks noGrp="1"/>
          </p:cNvSpPr>
          <p:nvPr>
            <p:ph idx="1"/>
          </p:nvPr>
        </p:nvSpPr>
        <p:spPr>
          <a:xfrm>
            <a:off x="1028700" y="4167553"/>
            <a:ext cx="7200900" cy="2145323"/>
          </a:xfrm>
        </p:spPr>
        <p:txBody>
          <a:bodyPr>
            <a:normAutofit lnSpcReduction="10000"/>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dirty="0" smtClean="0"/>
              <a:t>Correctness is </a:t>
            </a:r>
            <a:r>
              <a:rPr lang="en-US" b="1" dirty="0" smtClean="0"/>
              <a:t>not</a:t>
            </a:r>
            <a:r>
              <a:rPr lang="en-US" dirty="0" smtClean="0"/>
              <a:t> affected.</a:t>
            </a:r>
          </a:p>
          <a:p>
            <a:pPr marL="0" marR="0" lvl="0" indent="0" algn="just"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algn="just" defTabSz="914400" eaLnBrk="1" fontAlgn="auto" latinLnBrk="0" hangingPunct="1">
              <a:lnSpc>
                <a:spcPct val="100000"/>
              </a:lnSpc>
              <a:spcBef>
                <a:spcPts val="0"/>
              </a:spcBef>
              <a:spcAft>
                <a:spcPts val="0"/>
              </a:spcAft>
              <a:buClrTx/>
              <a:buSzTx/>
              <a:buFontTx/>
              <a:buNone/>
              <a:tabLst/>
              <a:defRPr/>
            </a:pPr>
            <a:r>
              <a:rPr lang="en-US" dirty="0" smtClean="0"/>
              <a:t>Since </a:t>
            </a:r>
            <a:r>
              <a:rPr lang="en-US" dirty="0" err="1" smtClean="0"/>
              <a:t>i</a:t>
            </a:r>
            <a:r>
              <a:rPr lang="en-US" dirty="0" smtClean="0"/>
              <a:t> starts from 1, and increases by 1 every time until </a:t>
            </a:r>
            <a:r>
              <a:rPr lang="en-US" dirty="0" err="1" smtClean="0"/>
              <a:t>i</a:t>
            </a:r>
            <a:r>
              <a:rPr lang="en-US" dirty="0" smtClean="0"/>
              <a:t> equals k is true, </a:t>
            </a:r>
            <a:r>
              <a:rPr lang="en-US" dirty="0" err="1" smtClean="0"/>
              <a:t>i</a:t>
            </a:r>
            <a:r>
              <a:rPr lang="en-US" dirty="0" smtClean="0"/>
              <a:t> will never be larger than k</a:t>
            </a:r>
          </a:p>
        </p:txBody>
      </p:sp>
      <p:grpSp>
        <p:nvGrpSpPr>
          <p:cNvPr id="5" name="Group 4"/>
          <p:cNvGrpSpPr/>
          <p:nvPr/>
        </p:nvGrpSpPr>
        <p:grpSpPr>
          <a:xfrm>
            <a:off x="1749669" y="1696917"/>
            <a:ext cx="5758962" cy="2131701"/>
            <a:chOff x="1028700" y="2435470"/>
            <a:chExt cx="7862287" cy="2910254"/>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2435470"/>
              <a:ext cx="7862287" cy="2910254"/>
            </a:xfrm>
            <a:prstGeom prst="rect">
              <a:avLst/>
            </a:prstGeom>
          </p:spPr>
        </p:pic>
        <p:cxnSp>
          <p:nvCxnSpPr>
            <p:cNvPr id="4" name="Straight Arrow Connector 3"/>
            <p:cNvCxnSpPr/>
            <p:nvPr/>
          </p:nvCxnSpPr>
          <p:spPr>
            <a:xfrm flipV="1">
              <a:off x="1981623" y="4413740"/>
              <a:ext cx="972592" cy="9319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9169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1.1 (b)</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676" y="2407137"/>
            <a:ext cx="8333232" cy="3084576"/>
          </a:xfrm>
          <a:prstGeom prst="rect">
            <a:avLst/>
          </a:prstGeom>
        </p:spPr>
      </p:pic>
      <p:cxnSp>
        <p:nvCxnSpPr>
          <p:cNvPr id="4" name="Straight Arrow Connector 3"/>
          <p:cNvCxnSpPr/>
          <p:nvPr/>
        </p:nvCxnSpPr>
        <p:spPr>
          <a:xfrm flipV="1">
            <a:off x="4629150" y="4623068"/>
            <a:ext cx="225142" cy="1297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1244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1.1 (b)</a:t>
            </a:r>
            <a:endParaRPr lang="en-US" dirty="0"/>
          </a:p>
        </p:txBody>
      </p:sp>
      <p:grpSp>
        <p:nvGrpSpPr>
          <p:cNvPr id="6" name="Group 5"/>
          <p:cNvGrpSpPr/>
          <p:nvPr/>
        </p:nvGrpSpPr>
        <p:grpSpPr>
          <a:xfrm>
            <a:off x="1702249" y="1791678"/>
            <a:ext cx="5853801" cy="2166806"/>
            <a:chOff x="687676" y="2600570"/>
            <a:chExt cx="8333232" cy="3084576"/>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676" y="2600570"/>
              <a:ext cx="8333232" cy="3084576"/>
            </a:xfrm>
            <a:prstGeom prst="rect">
              <a:avLst/>
            </a:prstGeom>
          </p:spPr>
        </p:pic>
        <p:cxnSp>
          <p:nvCxnSpPr>
            <p:cNvPr id="4" name="Straight Arrow Connector 3"/>
            <p:cNvCxnSpPr/>
            <p:nvPr/>
          </p:nvCxnSpPr>
          <p:spPr>
            <a:xfrm flipV="1">
              <a:off x="4572674" y="4623070"/>
              <a:ext cx="281617" cy="10620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Content Placeholder 5"/>
          <p:cNvSpPr txBox="1">
            <a:spLocks/>
          </p:cNvSpPr>
          <p:nvPr/>
        </p:nvSpPr>
        <p:spPr>
          <a:xfrm>
            <a:off x="1028700" y="4167553"/>
            <a:ext cx="7200900" cy="2145323"/>
          </a:xfrm>
          <a:prstGeom prst="rect">
            <a:avLst/>
          </a:prstGeom>
        </p:spPr>
        <p:txBody>
          <a:bodyPr>
            <a:norm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3200" kern="1200" baseline="0">
                <a:solidFill>
                  <a:schemeClr val="tx2"/>
                </a:solidFill>
                <a:latin typeface="+mn-lt"/>
                <a:ea typeface="+mn-ea"/>
                <a:cs typeface="+mn-cs"/>
              </a:defRPr>
            </a:lvl1pPr>
            <a:lvl2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3200" i="1" kern="1200" baseline="0">
                <a:solidFill>
                  <a:schemeClr val="tx2"/>
                </a:solidFill>
                <a:latin typeface="+mn-lt"/>
                <a:ea typeface="+mn-ea"/>
                <a:cs typeface="+mn-cs"/>
              </a:defRPr>
            </a:lvl2pPr>
            <a:lvl3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2400" kern="1200" baseline="0">
                <a:solidFill>
                  <a:schemeClr val="tx2"/>
                </a:solidFill>
                <a:latin typeface="+mn-lt"/>
                <a:ea typeface="+mn-ea"/>
                <a:cs typeface="+mn-cs"/>
              </a:defRPr>
            </a:lvl5pPr>
            <a:lvl6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defTabSz="914400">
              <a:lnSpc>
                <a:spcPct val="100000"/>
              </a:lnSpc>
              <a:spcBef>
                <a:spcPts val="0"/>
              </a:spcBef>
              <a:spcAft>
                <a:spcPts val="0"/>
              </a:spcAft>
              <a:buFontTx/>
              <a:buNone/>
            </a:pPr>
            <a:r>
              <a:rPr lang="en-US" dirty="0" smtClean="0"/>
              <a:t>Correctness is </a:t>
            </a:r>
            <a:r>
              <a:rPr lang="en-US" b="1" dirty="0" smtClean="0"/>
              <a:t>not</a:t>
            </a:r>
            <a:r>
              <a:rPr lang="en-US" dirty="0" smtClean="0"/>
              <a:t> affected.</a:t>
            </a:r>
          </a:p>
          <a:p>
            <a:pPr marL="0" indent="0" algn="just" defTabSz="914400">
              <a:lnSpc>
                <a:spcPct val="100000"/>
              </a:lnSpc>
              <a:spcBef>
                <a:spcPts val="0"/>
              </a:spcBef>
              <a:spcAft>
                <a:spcPts val="0"/>
              </a:spcAft>
              <a:buFontTx/>
              <a:buNone/>
            </a:pPr>
            <a:endParaRPr lang="en-US" dirty="0"/>
          </a:p>
          <a:p>
            <a:pPr marL="0" indent="0" algn="just" defTabSz="914400">
              <a:lnSpc>
                <a:spcPct val="100000"/>
              </a:lnSpc>
              <a:spcBef>
                <a:spcPts val="0"/>
              </a:spcBef>
              <a:spcAft>
                <a:spcPts val="0"/>
              </a:spcAft>
              <a:buFontTx/>
              <a:buNone/>
            </a:pPr>
            <a:r>
              <a:rPr lang="en-US" dirty="0" smtClean="0"/>
              <a:t>m is only set if li is at least as large as the current maximum.</a:t>
            </a:r>
          </a:p>
        </p:txBody>
      </p:sp>
    </p:spTree>
    <p:extLst>
      <p:ext uri="{BB962C8B-B14F-4D97-AF65-F5344CB8AC3E}">
        <p14:creationId xmlns:p14="http://schemas.microsoft.com/office/powerpoint/2010/main" val="17588966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1.1 (b)</a:t>
            </a:r>
            <a:endParaRPr lang="en-US" dirty="0"/>
          </a:p>
        </p:txBody>
      </p:sp>
      <p:grpSp>
        <p:nvGrpSpPr>
          <p:cNvPr id="6" name="Group 5"/>
          <p:cNvGrpSpPr/>
          <p:nvPr/>
        </p:nvGrpSpPr>
        <p:grpSpPr>
          <a:xfrm>
            <a:off x="1702249" y="1791678"/>
            <a:ext cx="5853801" cy="2166806"/>
            <a:chOff x="687676" y="2600570"/>
            <a:chExt cx="8333232" cy="3084576"/>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676" y="2600570"/>
              <a:ext cx="8333232" cy="3084576"/>
            </a:xfrm>
            <a:prstGeom prst="rect">
              <a:avLst/>
            </a:prstGeom>
          </p:spPr>
        </p:pic>
        <p:cxnSp>
          <p:nvCxnSpPr>
            <p:cNvPr id="4" name="Straight Arrow Connector 3"/>
            <p:cNvCxnSpPr/>
            <p:nvPr/>
          </p:nvCxnSpPr>
          <p:spPr>
            <a:xfrm flipV="1">
              <a:off x="4572674" y="4623070"/>
              <a:ext cx="281617" cy="10620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Content Placeholder 5"/>
          <p:cNvSpPr txBox="1">
            <a:spLocks/>
          </p:cNvSpPr>
          <p:nvPr/>
        </p:nvSpPr>
        <p:spPr>
          <a:xfrm>
            <a:off x="1028700" y="4167553"/>
            <a:ext cx="7200900" cy="2145323"/>
          </a:xfrm>
          <a:prstGeom prst="rect">
            <a:avLst/>
          </a:prstGeom>
        </p:spPr>
        <p:txBody>
          <a:bodyPr>
            <a:norm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3200" kern="1200" baseline="0">
                <a:solidFill>
                  <a:schemeClr val="tx2"/>
                </a:solidFill>
                <a:latin typeface="+mn-lt"/>
                <a:ea typeface="+mn-ea"/>
                <a:cs typeface="+mn-cs"/>
              </a:defRPr>
            </a:lvl1pPr>
            <a:lvl2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3200" i="1" kern="1200" baseline="0">
                <a:solidFill>
                  <a:schemeClr val="tx2"/>
                </a:solidFill>
                <a:latin typeface="+mn-lt"/>
                <a:ea typeface="+mn-ea"/>
                <a:cs typeface="+mn-cs"/>
              </a:defRPr>
            </a:lvl2pPr>
            <a:lvl3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3pPr>
            <a:lvl4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4pPr>
            <a:lvl5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2400" kern="1200" baseline="0">
                <a:solidFill>
                  <a:schemeClr val="tx2"/>
                </a:solidFill>
                <a:latin typeface="+mn-lt"/>
                <a:ea typeface="+mn-ea"/>
                <a:cs typeface="+mn-cs"/>
              </a:defRPr>
            </a:lvl5pPr>
            <a:lvl6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defTabSz="914400">
              <a:lnSpc>
                <a:spcPct val="100000"/>
              </a:lnSpc>
              <a:spcBef>
                <a:spcPts val="0"/>
              </a:spcBef>
              <a:spcAft>
                <a:spcPts val="0"/>
              </a:spcAft>
              <a:buFontTx/>
              <a:buNone/>
            </a:pPr>
            <a:r>
              <a:rPr lang="en-US" dirty="0" smtClean="0"/>
              <a:t>Challenge: Even though the output is correct, how does the </a:t>
            </a:r>
            <a:r>
              <a:rPr lang="en-US" dirty="0" err="1" smtClean="0"/>
              <a:t>behaviour</a:t>
            </a:r>
            <a:r>
              <a:rPr lang="en-US" dirty="0" smtClean="0"/>
              <a:t> of the algorithm change?</a:t>
            </a:r>
          </a:p>
        </p:txBody>
      </p:sp>
    </p:spTree>
    <p:extLst>
      <p:ext uri="{BB962C8B-B14F-4D97-AF65-F5344CB8AC3E}">
        <p14:creationId xmlns:p14="http://schemas.microsoft.com/office/powerpoint/2010/main" val="5605893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95754" y="1793631"/>
            <a:ext cx="5574323" cy="5257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Problem 1.1 (b)</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16572715"/>
              </p:ext>
            </p:extLst>
          </p:nvPr>
        </p:nvGraphicFramePr>
        <p:xfrm>
          <a:off x="1570892" y="2794977"/>
          <a:ext cx="4824046" cy="4089400"/>
        </p:xfrm>
        <a:graphic>
          <a:graphicData uri="http://schemas.openxmlformats.org/drawingml/2006/table">
            <a:tbl>
              <a:tblPr firstRow="1">
                <a:tableStyleId>{2D5ABB26-0587-4C30-8999-92F81FD0307C}</a:tableStyleId>
              </a:tblPr>
              <a:tblGrid>
                <a:gridCol w="2412023"/>
                <a:gridCol w="2412023"/>
              </a:tblGrid>
              <a:tr h="817880">
                <a:tc>
                  <a:txBody>
                    <a:bodyPr/>
                    <a:lstStyle/>
                    <a:p>
                      <a:pPr algn="ctr"/>
                      <a:r>
                        <a:rPr lang="en-US" sz="1800" b="1" dirty="0" smtClean="0"/>
                        <a:t>Student</a:t>
                      </a:r>
                      <a:r>
                        <a:rPr lang="en-US" sz="1800" b="1" baseline="0" dirty="0" smtClean="0"/>
                        <a:t> ID</a:t>
                      </a:r>
                    </a:p>
                    <a:p>
                      <a:pPr algn="ctr"/>
                      <a:r>
                        <a:rPr lang="en-US" sz="1800" b="1" baseline="0" dirty="0" smtClean="0"/>
                        <a:t>(lowest to highest)</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smtClean="0"/>
                        <a:t>Marks obtained</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17880">
                <a:tc>
                  <a:txBody>
                    <a:bodyPr/>
                    <a:lstStyle/>
                    <a:p>
                      <a:pPr algn="ctr"/>
                      <a:r>
                        <a:rPr lang="en-US" sz="1800" dirty="0" smtClean="0"/>
                        <a:t>1010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t>99</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17880">
                <a:tc>
                  <a:txBody>
                    <a:bodyPr/>
                    <a:lstStyle/>
                    <a:p>
                      <a:pPr algn="ctr"/>
                      <a:r>
                        <a:rPr lang="en-US" sz="1800" dirty="0" smtClean="0"/>
                        <a:t>1231</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t>47</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17880">
                <a:tc>
                  <a:txBody>
                    <a:bodyPr/>
                    <a:lstStyle/>
                    <a:p>
                      <a:pPr algn="ctr"/>
                      <a:r>
                        <a:rPr lang="en-US" sz="1800" dirty="0" smtClean="0"/>
                        <a:t>2100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t>99</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17880">
                <a:tc>
                  <a:txBody>
                    <a:bodyPr/>
                    <a:lstStyle/>
                    <a:p>
                      <a:pPr algn="ctr"/>
                      <a:r>
                        <a:rPr lang="en-US" sz="1800" dirty="0" smtClean="0"/>
                        <a:t>2106</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t>89</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TextBox 5"/>
          <p:cNvSpPr txBox="1"/>
          <p:nvPr/>
        </p:nvSpPr>
        <p:spPr>
          <a:xfrm>
            <a:off x="2672861" y="2171700"/>
            <a:ext cx="2620108" cy="369332"/>
          </a:xfrm>
          <a:prstGeom prst="rect">
            <a:avLst/>
          </a:prstGeom>
          <a:noFill/>
        </p:spPr>
        <p:txBody>
          <a:bodyPr wrap="square" rtlCol="0">
            <a:spAutoFit/>
          </a:bodyPr>
          <a:lstStyle/>
          <a:p>
            <a:pPr algn="ctr"/>
            <a:r>
              <a:rPr lang="en-US" b="1" smtClean="0"/>
              <a:t>CS1010 Midterms</a:t>
            </a:r>
            <a:endParaRPr lang="en-US" b="1"/>
          </a:p>
        </p:txBody>
      </p:sp>
    </p:spTree>
    <p:extLst>
      <p:ext uri="{BB962C8B-B14F-4D97-AF65-F5344CB8AC3E}">
        <p14:creationId xmlns:p14="http://schemas.microsoft.com/office/powerpoint/2010/main" val="5525474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95754" y="1793631"/>
            <a:ext cx="5574323" cy="5257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Problem 1.1 (b)</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71739074"/>
              </p:ext>
            </p:extLst>
          </p:nvPr>
        </p:nvGraphicFramePr>
        <p:xfrm>
          <a:off x="1570892" y="2794977"/>
          <a:ext cx="4824046" cy="4089400"/>
        </p:xfrm>
        <a:graphic>
          <a:graphicData uri="http://schemas.openxmlformats.org/drawingml/2006/table">
            <a:tbl>
              <a:tblPr firstRow="1">
                <a:tableStyleId>{2D5ABB26-0587-4C30-8999-92F81FD0307C}</a:tableStyleId>
              </a:tblPr>
              <a:tblGrid>
                <a:gridCol w="2412023"/>
                <a:gridCol w="2412023"/>
              </a:tblGrid>
              <a:tr h="817880">
                <a:tc>
                  <a:txBody>
                    <a:bodyPr/>
                    <a:lstStyle/>
                    <a:p>
                      <a:pPr algn="ctr"/>
                      <a:r>
                        <a:rPr lang="en-US" sz="1800" b="1" dirty="0" smtClean="0"/>
                        <a:t>Student</a:t>
                      </a:r>
                      <a:r>
                        <a:rPr lang="en-US" sz="1800" b="1" baseline="0" dirty="0" smtClean="0"/>
                        <a:t> ID</a:t>
                      </a:r>
                    </a:p>
                    <a:p>
                      <a:pPr algn="ctr"/>
                      <a:r>
                        <a:rPr lang="en-US" sz="1800" b="1" baseline="0" dirty="0" smtClean="0"/>
                        <a:t>(lowest to highest)</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smtClean="0"/>
                        <a:t>Marks obtained</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17880">
                <a:tc>
                  <a:txBody>
                    <a:bodyPr/>
                    <a:lstStyle/>
                    <a:p>
                      <a:pPr algn="ctr"/>
                      <a:r>
                        <a:rPr lang="en-US" sz="1800" dirty="0" smtClean="0"/>
                        <a:t>1010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800" dirty="0" smtClean="0"/>
                        <a:t>99</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817880">
                <a:tc>
                  <a:txBody>
                    <a:bodyPr/>
                    <a:lstStyle/>
                    <a:p>
                      <a:pPr algn="ctr"/>
                      <a:r>
                        <a:rPr lang="en-US" sz="1800" dirty="0" smtClean="0"/>
                        <a:t>1231</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t>47</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17880">
                <a:tc>
                  <a:txBody>
                    <a:bodyPr/>
                    <a:lstStyle/>
                    <a:p>
                      <a:pPr algn="ctr"/>
                      <a:r>
                        <a:rPr lang="en-US" sz="1800" dirty="0" smtClean="0"/>
                        <a:t>2100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800" dirty="0" smtClean="0"/>
                        <a:t>99</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817880">
                <a:tc>
                  <a:txBody>
                    <a:bodyPr/>
                    <a:lstStyle/>
                    <a:p>
                      <a:pPr algn="ctr"/>
                      <a:r>
                        <a:rPr lang="en-US" sz="1800" dirty="0" smtClean="0"/>
                        <a:t>2106</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t>89</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TextBox 5"/>
          <p:cNvSpPr txBox="1"/>
          <p:nvPr/>
        </p:nvSpPr>
        <p:spPr>
          <a:xfrm>
            <a:off x="2672861" y="2171700"/>
            <a:ext cx="2620108" cy="369332"/>
          </a:xfrm>
          <a:prstGeom prst="rect">
            <a:avLst/>
          </a:prstGeom>
          <a:noFill/>
        </p:spPr>
        <p:txBody>
          <a:bodyPr wrap="square" rtlCol="0">
            <a:spAutoFit/>
          </a:bodyPr>
          <a:lstStyle/>
          <a:p>
            <a:pPr algn="ctr"/>
            <a:r>
              <a:rPr lang="en-US" b="1" smtClean="0"/>
              <a:t>CS1010 Midterms</a:t>
            </a:r>
            <a:endParaRPr lang="en-US" b="1"/>
          </a:p>
        </p:txBody>
      </p:sp>
      <p:sp>
        <p:nvSpPr>
          <p:cNvPr id="3" name="Rectangle 2"/>
          <p:cNvSpPr/>
          <p:nvPr/>
        </p:nvSpPr>
        <p:spPr>
          <a:xfrm>
            <a:off x="7486787" y="3895984"/>
            <a:ext cx="1178528" cy="477054"/>
          </a:xfrm>
          <a:prstGeom prst="rect">
            <a:avLst/>
          </a:prstGeom>
        </p:spPr>
        <p:txBody>
          <a:bodyPr wrap="none">
            <a:spAutoFit/>
          </a:bodyPr>
          <a:lstStyle/>
          <a:p>
            <a:r>
              <a:rPr lang="en-US" sz="2500" dirty="0"/>
              <a:t>o</a:t>
            </a:r>
            <a:r>
              <a:rPr lang="en-US" sz="2500" dirty="0" smtClean="0"/>
              <a:t>riginal</a:t>
            </a:r>
            <a:endParaRPr lang="en-US" sz="2500" dirty="0"/>
          </a:p>
        </p:txBody>
      </p:sp>
      <p:cxnSp>
        <p:nvCxnSpPr>
          <p:cNvPr id="7" name="Straight Arrow Connector 6"/>
          <p:cNvCxnSpPr/>
          <p:nvPr/>
        </p:nvCxnSpPr>
        <p:spPr>
          <a:xfrm flipH="1">
            <a:off x="6101863" y="4134511"/>
            <a:ext cx="1384924"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486787" y="5436836"/>
            <a:ext cx="545342" cy="477054"/>
          </a:xfrm>
          <a:prstGeom prst="rect">
            <a:avLst/>
          </a:prstGeom>
        </p:spPr>
        <p:txBody>
          <a:bodyPr wrap="none">
            <a:spAutoFit/>
          </a:bodyPr>
          <a:lstStyle/>
          <a:p>
            <a:r>
              <a:rPr lang="en-US" sz="2500" dirty="0" smtClean="0"/>
              <a:t>(b)</a:t>
            </a:r>
            <a:endParaRPr lang="en-US" sz="2500" dirty="0"/>
          </a:p>
        </p:txBody>
      </p:sp>
      <p:cxnSp>
        <p:nvCxnSpPr>
          <p:cNvPr id="11" name="Straight Arrow Connector 10"/>
          <p:cNvCxnSpPr/>
          <p:nvPr/>
        </p:nvCxnSpPr>
        <p:spPr>
          <a:xfrm flipH="1">
            <a:off x="6101863" y="5675363"/>
            <a:ext cx="1384924"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0623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a:xfrm>
            <a:off x="1028701" y="4765430"/>
            <a:ext cx="7200899" cy="1664677"/>
          </a:xfrm>
        </p:spPr>
        <p:txBody>
          <a:bodyPr>
            <a:normAutofit/>
          </a:bodyPr>
          <a:lstStyle/>
          <a:p>
            <a:pPr marR="0" lvl="0" defTabSz="914400" eaLnBrk="1" fontAlgn="auto" latinLnBrk="0" hangingPunct="1">
              <a:lnSpc>
                <a:spcPct val="100000"/>
              </a:lnSpc>
              <a:spcBef>
                <a:spcPts val="0"/>
              </a:spcBef>
              <a:spcAft>
                <a:spcPts val="0"/>
              </a:spcAft>
              <a:buClrTx/>
              <a:buSzTx/>
              <a:buFontTx/>
              <a:buChar char="-"/>
              <a:tabLst/>
              <a:defRPr/>
            </a:pPr>
            <a:r>
              <a:rPr lang="en-US" dirty="0" smtClean="0"/>
              <a:t>Joanne Ong</a:t>
            </a:r>
          </a:p>
          <a:p>
            <a:pPr marR="0" lvl="0" defTabSz="914400" eaLnBrk="1" fontAlgn="auto" latinLnBrk="0" hangingPunct="1">
              <a:lnSpc>
                <a:spcPct val="100000"/>
              </a:lnSpc>
              <a:spcBef>
                <a:spcPts val="0"/>
              </a:spcBef>
              <a:spcAft>
                <a:spcPts val="0"/>
              </a:spcAft>
              <a:buClrTx/>
              <a:buSzTx/>
              <a:buFontTx/>
              <a:buChar char="-"/>
              <a:tabLst/>
              <a:defRPr/>
            </a:pPr>
            <a:r>
              <a:rPr lang="en-US" dirty="0" smtClean="0"/>
              <a:t>Year 3 CS student</a:t>
            </a:r>
          </a:p>
          <a:p>
            <a:pPr marR="0" lvl="0" defTabSz="914400" eaLnBrk="1" fontAlgn="auto" latinLnBrk="0" hangingPunct="1">
              <a:lnSpc>
                <a:spcPct val="100000"/>
              </a:lnSpc>
              <a:spcBef>
                <a:spcPts val="0"/>
              </a:spcBef>
              <a:spcAft>
                <a:spcPts val="0"/>
              </a:spcAft>
              <a:buClrTx/>
              <a:buSzTx/>
              <a:buFontTx/>
              <a:buChar char="-"/>
              <a:tabLst/>
              <a:defRPr/>
            </a:pPr>
            <a:r>
              <a:rPr lang="en-US" dirty="0" smtClean="0"/>
              <a:t>Took CS1101S in AY16/17 </a:t>
            </a:r>
            <a:r>
              <a:rPr lang="en-US" dirty="0" err="1" smtClean="0"/>
              <a:t>Sem</a:t>
            </a:r>
            <a:r>
              <a:rPr lang="en-US" dirty="0" smtClean="0"/>
              <a:t> 1</a:t>
            </a:r>
          </a:p>
        </p:txBody>
      </p:sp>
      <p:pic>
        <p:nvPicPr>
          <p:cNvPr id="5" name="Picture 4"/>
          <p:cNvPicPr>
            <a:picLocks noChangeAspect="1"/>
          </p:cNvPicPr>
          <p:nvPr/>
        </p:nvPicPr>
        <p:blipFill rotWithShape="1">
          <a:blip r:embed="rId3"/>
          <a:srcRect l="5895" t="6318" r="19418" b="6043"/>
          <a:stretch/>
        </p:blipFill>
        <p:spPr>
          <a:xfrm>
            <a:off x="3075149" y="1776046"/>
            <a:ext cx="2993702" cy="26376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604473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1.1 (c)</a:t>
            </a:r>
            <a:br>
              <a:rPr lang="en-US" dirty="0" smtClean="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1" y="2180492"/>
            <a:ext cx="8333232" cy="3084576"/>
          </a:xfrm>
          <a:prstGeom prst="rect">
            <a:avLst/>
          </a:prstGeom>
        </p:spPr>
      </p:pic>
      <p:cxnSp>
        <p:nvCxnSpPr>
          <p:cNvPr id="4" name="Straight Arrow Connector 3"/>
          <p:cNvCxnSpPr/>
          <p:nvPr/>
        </p:nvCxnSpPr>
        <p:spPr>
          <a:xfrm flipV="1">
            <a:off x="1336431" y="4328617"/>
            <a:ext cx="8792" cy="9364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8728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Problem 1.1 (c)</a:t>
            </a:r>
            <a:endParaRPr lang="en-US" dirty="0"/>
          </a:p>
        </p:txBody>
      </p:sp>
      <p:sp>
        <p:nvSpPr>
          <p:cNvPr id="4" name="Content Placeholder 3"/>
          <p:cNvSpPr>
            <a:spLocks noGrp="1"/>
          </p:cNvSpPr>
          <p:nvPr>
            <p:ph idx="1"/>
          </p:nvPr>
        </p:nvSpPr>
        <p:spPr>
          <a:xfrm>
            <a:off x="1028700" y="4149968"/>
            <a:ext cx="7200900" cy="2338755"/>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Correctness is </a:t>
            </a:r>
            <a:r>
              <a:rPr lang="en-US" b="1" dirty="0" smtClean="0"/>
              <a:t>not</a:t>
            </a:r>
            <a:r>
              <a:rPr lang="en-US" dirty="0" smtClean="0"/>
              <a:t> affected.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just" defTabSz="914400" eaLnBrk="1" fontAlgn="auto" latinLnBrk="0" hangingPunct="1">
              <a:lnSpc>
                <a:spcPct val="100000"/>
              </a:lnSpc>
              <a:spcBef>
                <a:spcPts val="0"/>
              </a:spcBef>
              <a:spcAft>
                <a:spcPts val="0"/>
              </a:spcAft>
              <a:buClrTx/>
              <a:buSzTx/>
              <a:buFontTx/>
              <a:buNone/>
              <a:tabLst/>
              <a:defRPr/>
            </a:pPr>
            <a:r>
              <a:rPr lang="en-US" dirty="0" smtClean="0"/>
              <a:t>This just means we will scan l</a:t>
            </a:r>
            <a:r>
              <a:rPr lang="en-US" baseline="-25000" dirty="0" smtClean="0"/>
              <a:t>0</a:t>
            </a:r>
            <a:r>
              <a:rPr lang="en-US" dirty="0" smtClean="0"/>
              <a:t> again. But then l</a:t>
            </a:r>
            <a:r>
              <a:rPr lang="en-US" baseline="-25000" dirty="0" smtClean="0"/>
              <a:t>0</a:t>
            </a:r>
            <a:r>
              <a:rPr lang="en-US" dirty="0" smtClean="0"/>
              <a:t> &gt; m will be false, so m will not be updated and </a:t>
            </a:r>
            <a:r>
              <a:rPr lang="en-US" dirty="0" err="1" smtClean="0"/>
              <a:t>i</a:t>
            </a:r>
            <a:r>
              <a:rPr lang="en-US" dirty="0" smtClean="0"/>
              <a:t> will be increased to 1.</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4110" y="1617785"/>
            <a:ext cx="5590032" cy="2069171"/>
          </a:xfrm>
          <a:prstGeom prst="rect">
            <a:avLst/>
          </a:prstGeom>
        </p:spPr>
      </p:pic>
      <p:cxnSp>
        <p:nvCxnSpPr>
          <p:cNvPr id="6" name="Straight Arrow Connector 5"/>
          <p:cNvCxnSpPr/>
          <p:nvPr/>
        </p:nvCxnSpPr>
        <p:spPr>
          <a:xfrm flipV="1">
            <a:off x="2444266" y="3103685"/>
            <a:ext cx="5898" cy="5832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8621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1.1 (d)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754" y="2171700"/>
            <a:ext cx="8314944" cy="3084576"/>
          </a:xfrm>
          <a:prstGeom prst="rect">
            <a:avLst/>
          </a:prstGeom>
        </p:spPr>
      </p:pic>
    </p:spTree>
    <p:extLst>
      <p:ext uri="{BB962C8B-B14F-4D97-AF65-F5344CB8AC3E}">
        <p14:creationId xmlns:p14="http://schemas.microsoft.com/office/powerpoint/2010/main" val="20307352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1.1 (d)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77" y="1749669"/>
            <a:ext cx="5711945" cy="2118947"/>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17648"/>
              </p:ext>
            </p:extLst>
          </p:nvPr>
        </p:nvGraphicFramePr>
        <p:xfrm>
          <a:off x="1239716" y="4278499"/>
          <a:ext cx="3600452" cy="1854200"/>
        </p:xfrm>
        <a:graphic>
          <a:graphicData uri="http://schemas.openxmlformats.org/drawingml/2006/table">
            <a:tbl>
              <a:tblPr firstRow="1">
                <a:tableStyleId>{616DA210-FB5B-4158-B5E0-FEB733F419BA}</a:tableStyleId>
              </a:tblPr>
              <a:tblGrid>
                <a:gridCol w="1800226"/>
                <a:gridCol w="1800226"/>
              </a:tblGrid>
              <a:tr h="370840">
                <a:tc>
                  <a:txBody>
                    <a:bodyPr/>
                    <a:lstStyle/>
                    <a:p>
                      <a:pPr algn="ctr"/>
                      <a:r>
                        <a:rPr lang="en-US" b="1" i="1" dirty="0" err="1" smtClean="0"/>
                        <a:t>i</a:t>
                      </a:r>
                      <a:endParaRPr lang="en-US" b="1" i="1" dirty="0"/>
                    </a:p>
                  </a:txBody>
                  <a:tcPr/>
                </a:tc>
                <a:tc>
                  <a:txBody>
                    <a:bodyPr/>
                    <a:lstStyle/>
                    <a:p>
                      <a:pPr algn="ctr"/>
                      <a:r>
                        <a:rPr lang="en-US" b="1" dirty="0" smtClean="0"/>
                        <a:t>k</a:t>
                      </a:r>
                      <a:endParaRPr lang="en-US" b="1" dirty="0"/>
                    </a:p>
                  </a:txBody>
                  <a:tcPr/>
                </a:tc>
              </a:tr>
              <a:tr h="370840">
                <a:tc>
                  <a:txBody>
                    <a:bodyPr/>
                    <a:lstStyle/>
                    <a:p>
                      <a:pPr algn="ctr"/>
                      <a:r>
                        <a:rPr lang="en-US" dirty="0" smtClean="0"/>
                        <a:t>0</a:t>
                      </a:r>
                      <a:endParaRPr lang="en-US" dirty="0"/>
                    </a:p>
                  </a:txBody>
                  <a:tcPr>
                    <a:noFill/>
                  </a:tcPr>
                </a:tc>
                <a:tc>
                  <a:txBody>
                    <a:bodyPr/>
                    <a:lstStyle/>
                    <a:p>
                      <a:pPr algn="ctr"/>
                      <a:r>
                        <a:rPr lang="en-US" dirty="0" smtClean="0"/>
                        <a:t>4</a:t>
                      </a:r>
                      <a:endParaRPr lang="en-US" dirty="0"/>
                    </a:p>
                  </a:txBody>
                  <a:tcPr>
                    <a:noFill/>
                  </a:tcPr>
                </a:tc>
              </a:tr>
              <a:tr h="370840">
                <a:tc>
                  <a:txBody>
                    <a:bodyPr/>
                    <a:lstStyle/>
                    <a:p>
                      <a:pPr algn="ctr"/>
                      <a:r>
                        <a:rPr lang="en-US" dirty="0" smtClean="0"/>
                        <a:t>1</a:t>
                      </a:r>
                      <a:endParaRPr lang="en-US" dirty="0"/>
                    </a:p>
                  </a:txBody>
                  <a:tcPr/>
                </a:tc>
                <a:tc>
                  <a:txBody>
                    <a:bodyPr/>
                    <a:lstStyle/>
                    <a:p>
                      <a:pPr algn="ctr"/>
                      <a:r>
                        <a:rPr lang="en-US" dirty="0" smtClean="0"/>
                        <a:t>4</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4</a:t>
                      </a:r>
                      <a:endParaRPr lang="en-US" dirty="0"/>
                    </a:p>
                  </a:txBody>
                  <a:tcPr/>
                </a:tc>
              </a:tr>
              <a:tr h="370840">
                <a:tc>
                  <a:txBody>
                    <a:bodyPr/>
                    <a:lstStyle/>
                    <a:p>
                      <a:pPr algn="ctr"/>
                      <a:r>
                        <a:rPr lang="en-US" dirty="0" smtClean="0"/>
                        <a:t>3</a:t>
                      </a:r>
                      <a:endParaRPr lang="en-US" dirty="0"/>
                    </a:p>
                  </a:txBody>
                  <a:tcPr>
                    <a:solidFill>
                      <a:srgbClr val="FFFF00"/>
                    </a:solidFill>
                  </a:tcPr>
                </a:tc>
                <a:tc>
                  <a:txBody>
                    <a:bodyPr/>
                    <a:lstStyle/>
                    <a:p>
                      <a:pPr algn="ctr"/>
                      <a:r>
                        <a:rPr lang="en-US" dirty="0" smtClean="0"/>
                        <a:t>4</a:t>
                      </a:r>
                      <a:endParaRPr lang="en-US" dirty="0"/>
                    </a:p>
                  </a:txBody>
                  <a:tcPr>
                    <a:solidFill>
                      <a:srgbClr val="FFFF00"/>
                    </a:solidFill>
                  </a:tcPr>
                </a:tc>
              </a:tr>
            </a:tbl>
          </a:graphicData>
        </a:graphic>
      </p:graphicFrame>
      <p:sp>
        <p:nvSpPr>
          <p:cNvPr id="7" name="TextBox 6"/>
          <p:cNvSpPr txBox="1"/>
          <p:nvPr/>
        </p:nvSpPr>
        <p:spPr>
          <a:xfrm>
            <a:off x="5529265" y="1114354"/>
            <a:ext cx="3088298" cy="477054"/>
          </a:xfrm>
          <a:prstGeom prst="rect">
            <a:avLst/>
          </a:prstGeom>
          <a:noFill/>
        </p:spPr>
        <p:txBody>
          <a:bodyPr wrap="square" rtlCol="0">
            <a:spAutoFit/>
          </a:bodyPr>
          <a:lstStyle/>
          <a:p>
            <a:pPr algn="ctr"/>
            <a:r>
              <a:rPr lang="de-DE" sz="2500" dirty="0" smtClean="0"/>
              <a:t>1  </a:t>
            </a:r>
            <a:r>
              <a:rPr lang="de-DE" sz="2500" dirty="0"/>
              <a:t>-4 </a:t>
            </a:r>
            <a:r>
              <a:rPr lang="de-DE" sz="2500" dirty="0" smtClean="0"/>
              <a:t> 0  9  </a:t>
            </a:r>
            <a:endParaRPr lang="en-US" sz="2500" dirty="0"/>
          </a:p>
        </p:txBody>
      </p:sp>
      <p:graphicFrame>
        <p:nvGraphicFramePr>
          <p:cNvPr id="8" name="Table 7"/>
          <p:cNvGraphicFramePr>
            <a:graphicFrameLocks noGrp="1"/>
          </p:cNvGraphicFramePr>
          <p:nvPr>
            <p:extLst>
              <p:ext uri="{D42A27DB-BD31-4B8C-83A1-F6EECF244321}">
                <p14:modId xmlns:p14="http://schemas.microsoft.com/office/powerpoint/2010/main" val="739806654"/>
              </p:ext>
            </p:extLst>
          </p:nvPr>
        </p:nvGraphicFramePr>
        <p:xfrm>
          <a:off x="6448060" y="4243560"/>
          <a:ext cx="1800226" cy="1854200"/>
        </p:xfrm>
        <a:graphic>
          <a:graphicData uri="http://schemas.openxmlformats.org/drawingml/2006/table">
            <a:tbl>
              <a:tblPr firstRow="1">
                <a:tableStyleId>{616DA210-FB5B-4158-B5E0-FEB733F419BA}</a:tableStyleId>
              </a:tblPr>
              <a:tblGrid>
                <a:gridCol w="900113"/>
                <a:gridCol w="900113"/>
              </a:tblGrid>
              <a:tr h="370840">
                <a:tc>
                  <a:txBody>
                    <a:bodyPr/>
                    <a:lstStyle/>
                    <a:p>
                      <a:pPr algn="ctr"/>
                      <a:r>
                        <a:rPr lang="en-US" b="1" dirty="0" err="1" smtClean="0"/>
                        <a:t>i</a:t>
                      </a:r>
                      <a:endParaRPr lang="en-US" b="1" dirty="0"/>
                    </a:p>
                  </a:txBody>
                  <a:tcPr/>
                </a:tc>
                <a:tc>
                  <a:txBody>
                    <a:bodyPr/>
                    <a:lstStyle/>
                    <a:p>
                      <a:pPr algn="ctr"/>
                      <a:r>
                        <a:rPr lang="en-US" b="1" dirty="0" smtClean="0"/>
                        <a:t>l</a:t>
                      </a:r>
                      <a:r>
                        <a:rPr lang="en-US" b="1" baseline="-25000" dirty="0" smtClean="0"/>
                        <a:t>i</a:t>
                      </a:r>
                      <a:endParaRPr lang="en-US" b="1" dirty="0"/>
                    </a:p>
                  </a:txBody>
                  <a:tcPr/>
                </a:tc>
              </a:tr>
              <a:tr h="370840">
                <a:tc>
                  <a:txBody>
                    <a:bodyPr/>
                    <a:lstStyle/>
                    <a:p>
                      <a:pPr algn="ctr"/>
                      <a:r>
                        <a:rPr lang="en-US" dirty="0" smtClean="0"/>
                        <a:t>1</a:t>
                      </a:r>
                      <a:endParaRPr lang="en-US" dirty="0"/>
                    </a:p>
                  </a:txBody>
                  <a:tcPr>
                    <a:noFill/>
                  </a:tcPr>
                </a:tc>
                <a:tc>
                  <a:txBody>
                    <a:bodyPr/>
                    <a:lstStyle/>
                    <a:p>
                      <a:pPr algn="ctr"/>
                      <a:r>
                        <a:rPr lang="en-US" dirty="0" smtClean="0"/>
                        <a:t>-4</a:t>
                      </a:r>
                      <a:endParaRPr lang="en-US" dirty="0"/>
                    </a:p>
                  </a:txBody>
                  <a:tcPr>
                    <a:noFill/>
                  </a:tcPr>
                </a:tc>
              </a:tr>
              <a:tr h="370840">
                <a:tc>
                  <a:txBody>
                    <a:bodyPr/>
                    <a:lstStyle/>
                    <a:p>
                      <a:pPr algn="ctr"/>
                      <a:r>
                        <a:rPr lang="en-US" dirty="0" smtClean="0"/>
                        <a:t>2</a:t>
                      </a:r>
                      <a:endParaRPr lang="en-US" dirty="0"/>
                    </a:p>
                  </a:txBody>
                  <a:tcPr/>
                </a:tc>
                <a:tc>
                  <a:txBody>
                    <a:bodyPr/>
                    <a:lstStyle/>
                    <a:p>
                      <a:pPr algn="ctr"/>
                      <a:r>
                        <a:rPr lang="en-US" dirty="0" smtClean="0"/>
                        <a:t>0</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9</a:t>
                      </a:r>
                      <a:endParaRPr lang="en-US" dirty="0"/>
                    </a:p>
                  </a:txBody>
                  <a:tcPr/>
                </a:tc>
              </a:tr>
              <a:tr h="370840">
                <a:tc>
                  <a:txBody>
                    <a:bodyPr/>
                    <a:lstStyle/>
                    <a:p>
                      <a:pPr algn="ctr"/>
                      <a:r>
                        <a:rPr lang="en-US" dirty="0" smtClean="0"/>
                        <a:t>4</a:t>
                      </a:r>
                      <a:endParaRPr lang="en-US" dirty="0"/>
                    </a:p>
                  </a:txBody>
                  <a:tcPr>
                    <a:solidFill>
                      <a:srgbClr val="FFFF00"/>
                    </a:solidFill>
                  </a:tcPr>
                </a:tc>
                <a:tc>
                  <a:txBody>
                    <a:bodyPr/>
                    <a:lstStyle/>
                    <a:p>
                      <a:pPr algn="ctr"/>
                      <a:r>
                        <a:rPr lang="en-US" dirty="0" smtClean="0"/>
                        <a:t>???</a:t>
                      </a:r>
                      <a:endParaRPr lang="en-US" dirty="0"/>
                    </a:p>
                  </a:txBody>
                  <a:tcPr>
                    <a:solidFill>
                      <a:srgbClr val="FFFF00"/>
                    </a:solidFill>
                  </a:tcPr>
                </a:tc>
              </a:tr>
            </a:tbl>
          </a:graphicData>
        </a:graphic>
      </p:graphicFrame>
      <p:cxnSp>
        <p:nvCxnSpPr>
          <p:cNvPr id="9" name="Straight Arrow Connector 8"/>
          <p:cNvCxnSpPr/>
          <p:nvPr/>
        </p:nvCxnSpPr>
        <p:spPr>
          <a:xfrm flipV="1">
            <a:off x="2409092" y="3094893"/>
            <a:ext cx="808893" cy="11836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6050759" y="3235569"/>
            <a:ext cx="902370" cy="955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3165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1.1 (d)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77" y="1749669"/>
            <a:ext cx="5711945" cy="2118947"/>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42280572"/>
              </p:ext>
            </p:extLst>
          </p:nvPr>
        </p:nvGraphicFramePr>
        <p:xfrm>
          <a:off x="1239716" y="4278499"/>
          <a:ext cx="3600452" cy="1483360"/>
        </p:xfrm>
        <a:graphic>
          <a:graphicData uri="http://schemas.openxmlformats.org/drawingml/2006/table">
            <a:tbl>
              <a:tblPr firstRow="1">
                <a:tableStyleId>{616DA210-FB5B-4158-B5E0-FEB733F419BA}</a:tableStyleId>
              </a:tblPr>
              <a:tblGrid>
                <a:gridCol w="1800226"/>
                <a:gridCol w="1800226"/>
              </a:tblGrid>
              <a:tr h="370840">
                <a:tc>
                  <a:txBody>
                    <a:bodyPr/>
                    <a:lstStyle/>
                    <a:p>
                      <a:pPr algn="ctr"/>
                      <a:r>
                        <a:rPr lang="en-US" b="1" i="1" dirty="0" err="1" smtClean="0"/>
                        <a:t>i</a:t>
                      </a:r>
                      <a:endParaRPr lang="en-US" b="1" i="1" dirty="0"/>
                    </a:p>
                  </a:txBody>
                  <a:tcPr/>
                </a:tc>
                <a:tc>
                  <a:txBody>
                    <a:bodyPr/>
                    <a:lstStyle/>
                    <a:p>
                      <a:pPr algn="ctr"/>
                      <a:r>
                        <a:rPr lang="en-US" b="1" dirty="0" smtClean="0"/>
                        <a:t>k</a:t>
                      </a:r>
                      <a:endParaRPr lang="en-US" b="1" dirty="0"/>
                    </a:p>
                  </a:txBody>
                  <a:tcPr/>
                </a:tc>
              </a:tr>
              <a:tr h="370840">
                <a:tc>
                  <a:txBody>
                    <a:bodyPr/>
                    <a:lstStyle/>
                    <a:p>
                      <a:pPr algn="ctr"/>
                      <a:r>
                        <a:rPr lang="en-US" dirty="0" smtClean="0"/>
                        <a:t>0</a:t>
                      </a:r>
                      <a:endParaRPr lang="en-US" dirty="0"/>
                    </a:p>
                  </a:txBody>
                  <a:tcPr>
                    <a:noFill/>
                  </a:tcPr>
                </a:tc>
                <a:tc>
                  <a:txBody>
                    <a:bodyPr/>
                    <a:lstStyle/>
                    <a:p>
                      <a:pPr algn="ctr"/>
                      <a:r>
                        <a:rPr lang="en-US" dirty="0" smtClean="0"/>
                        <a:t>4</a:t>
                      </a:r>
                      <a:endParaRPr lang="en-US" dirty="0"/>
                    </a:p>
                  </a:txBody>
                  <a:tcPr>
                    <a:noFill/>
                  </a:tcPr>
                </a:tc>
              </a:tr>
              <a:tr h="370840">
                <a:tc>
                  <a:txBody>
                    <a:bodyPr/>
                    <a:lstStyle/>
                    <a:p>
                      <a:pPr algn="ctr"/>
                      <a:r>
                        <a:rPr lang="en-US" dirty="0" smtClean="0"/>
                        <a:t>1</a:t>
                      </a:r>
                      <a:endParaRPr lang="en-US" dirty="0"/>
                    </a:p>
                  </a:txBody>
                  <a:tcPr/>
                </a:tc>
                <a:tc>
                  <a:txBody>
                    <a:bodyPr/>
                    <a:lstStyle/>
                    <a:p>
                      <a:pPr algn="ctr"/>
                      <a:r>
                        <a:rPr lang="en-US" dirty="0" smtClean="0"/>
                        <a:t>4</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4</a:t>
                      </a:r>
                      <a:endParaRPr lang="en-US" dirty="0"/>
                    </a:p>
                  </a:txBody>
                  <a:tcPr/>
                </a:tc>
              </a:tr>
            </a:tbl>
          </a:graphicData>
        </a:graphic>
      </p:graphicFrame>
      <p:sp>
        <p:nvSpPr>
          <p:cNvPr id="7" name="TextBox 6"/>
          <p:cNvSpPr txBox="1"/>
          <p:nvPr/>
        </p:nvSpPr>
        <p:spPr>
          <a:xfrm>
            <a:off x="5529265" y="1114354"/>
            <a:ext cx="3088298" cy="477054"/>
          </a:xfrm>
          <a:prstGeom prst="rect">
            <a:avLst/>
          </a:prstGeom>
          <a:noFill/>
        </p:spPr>
        <p:txBody>
          <a:bodyPr wrap="square" rtlCol="0">
            <a:spAutoFit/>
          </a:bodyPr>
          <a:lstStyle/>
          <a:p>
            <a:pPr algn="ctr"/>
            <a:r>
              <a:rPr lang="de-DE" sz="2500" dirty="0" smtClean="0"/>
              <a:t>1  </a:t>
            </a:r>
            <a:r>
              <a:rPr lang="de-DE" sz="2500" dirty="0"/>
              <a:t>-4 </a:t>
            </a:r>
            <a:r>
              <a:rPr lang="de-DE" sz="2500" dirty="0" smtClean="0"/>
              <a:t> 0  9  </a:t>
            </a:r>
            <a:endParaRPr lang="en-US" sz="2500" dirty="0"/>
          </a:p>
        </p:txBody>
      </p:sp>
      <p:graphicFrame>
        <p:nvGraphicFramePr>
          <p:cNvPr id="8" name="Table 7"/>
          <p:cNvGraphicFramePr>
            <a:graphicFrameLocks noGrp="1"/>
          </p:cNvGraphicFramePr>
          <p:nvPr>
            <p:extLst>
              <p:ext uri="{D42A27DB-BD31-4B8C-83A1-F6EECF244321}">
                <p14:modId xmlns:p14="http://schemas.microsoft.com/office/powerpoint/2010/main" val="643985236"/>
              </p:ext>
            </p:extLst>
          </p:nvPr>
        </p:nvGraphicFramePr>
        <p:xfrm>
          <a:off x="6448060" y="4243560"/>
          <a:ext cx="1800226" cy="1483360"/>
        </p:xfrm>
        <a:graphic>
          <a:graphicData uri="http://schemas.openxmlformats.org/drawingml/2006/table">
            <a:tbl>
              <a:tblPr firstRow="1">
                <a:tableStyleId>{616DA210-FB5B-4158-B5E0-FEB733F419BA}</a:tableStyleId>
              </a:tblPr>
              <a:tblGrid>
                <a:gridCol w="900113"/>
                <a:gridCol w="900113"/>
              </a:tblGrid>
              <a:tr h="370840">
                <a:tc>
                  <a:txBody>
                    <a:bodyPr/>
                    <a:lstStyle/>
                    <a:p>
                      <a:pPr algn="ctr"/>
                      <a:r>
                        <a:rPr lang="en-US" b="1" dirty="0" err="1" smtClean="0"/>
                        <a:t>i</a:t>
                      </a:r>
                      <a:endParaRPr lang="en-US" b="1" dirty="0"/>
                    </a:p>
                  </a:txBody>
                  <a:tcPr/>
                </a:tc>
                <a:tc>
                  <a:txBody>
                    <a:bodyPr/>
                    <a:lstStyle/>
                    <a:p>
                      <a:pPr algn="ctr"/>
                      <a:r>
                        <a:rPr lang="en-US" b="1" dirty="0" smtClean="0"/>
                        <a:t>l</a:t>
                      </a:r>
                      <a:r>
                        <a:rPr lang="en-US" b="1" baseline="-25000" dirty="0" smtClean="0"/>
                        <a:t>i</a:t>
                      </a:r>
                      <a:endParaRPr lang="en-US" b="1" dirty="0"/>
                    </a:p>
                  </a:txBody>
                  <a:tcPr/>
                </a:tc>
              </a:tr>
              <a:tr h="370840">
                <a:tc>
                  <a:txBody>
                    <a:bodyPr/>
                    <a:lstStyle/>
                    <a:p>
                      <a:pPr algn="ctr"/>
                      <a:r>
                        <a:rPr lang="en-US" dirty="0" smtClean="0"/>
                        <a:t>1</a:t>
                      </a:r>
                      <a:endParaRPr lang="en-US" dirty="0"/>
                    </a:p>
                  </a:txBody>
                  <a:tcPr>
                    <a:noFill/>
                  </a:tcPr>
                </a:tc>
                <a:tc>
                  <a:txBody>
                    <a:bodyPr/>
                    <a:lstStyle/>
                    <a:p>
                      <a:pPr algn="ctr"/>
                      <a:r>
                        <a:rPr lang="en-US" dirty="0" smtClean="0"/>
                        <a:t>-4</a:t>
                      </a:r>
                      <a:endParaRPr lang="en-US" dirty="0"/>
                    </a:p>
                  </a:txBody>
                  <a:tcPr>
                    <a:noFill/>
                  </a:tcPr>
                </a:tc>
              </a:tr>
              <a:tr h="370840">
                <a:tc>
                  <a:txBody>
                    <a:bodyPr/>
                    <a:lstStyle/>
                    <a:p>
                      <a:pPr algn="ctr"/>
                      <a:r>
                        <a:rPr lang="en-US" dirty="0" smtClean="0"/>
                        <a:t>2</a:t>
                      </a:r>
                      <a:endParaRPr lang="en-US" dirty="0"/>
                    </a:p>
                  </a:txBody>
                  <a:tcPr/>
                </a:tc>
                <a:tc>
                  <a:txBody>
                    <a:bodyPr/>
                    <a:lstStyle/>
                    <a:p>
                      <a:pPr algn="ctr"/>
                      <a:r>
                        <a:rPr lang="en-US" dirty="0" smtClean="0"/>
                        <a:t>0</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9</a:t>
                      </a:r>
                      <a:endParaRPr lang="en-US" dirty="0"/>
                    </a:p>
                  </a:txBody>
                  <a:tcPr/>
                </a:tc>
              </a:tr>
            </a:tbl>
          </a:graphicData>
        </a:graphic>
      </p:graphicFrame>
      <p:cxnSp>
        <p:nvCxnSpPr>
          <p:cNvPr id="9" name="Straight Arrow Connector 8"/>
          <p:cNvCxnSpPr/>
          <p:nvPr/>
        </p:nvCxnSpPr>
        <p:spPr>
          <a:xfrm flipV="1">
            <a:off x="2409092" y="3094893"/>
            <a:ext cx="808893" cy="11836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6050759" y="3235569"/>
            <a:ext cx="902370" cy="955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Decision 2"/>
          <p:cNvSpPr/>
          <p:nvPr/>
        </p:nvSpPr>
        <p:spPr>
          <a:xfrm>
            <a:off x="2881715" y="2577189"/>
            <a:ext cx="1221428" cy="672471"/>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048066" y="2766818"/>
            <a:ext cx="1090247" cy="261610"/>
          </a:xfrm>
          <a:prstGeom prst="rect">
            <a:avLst/>
          </a:prstGeom>
          <a:noFill/>
        </p:spPr>
        <p:txBody>
          <a:bodyPr wrap="square" rtlCol="0">
            <a:spAutoFit/>
          </a:bodyPr>
          <a:lstStyle/>
          <a:p>
            <a:r>
              <a:rPr lang="en-US" sz="1100" dirty="0" err="1" smtClean="0"/>
              <a:t>i</a:t>
            </a:r>
            <a:r>
              <a:rPr lang="en-US" sz="1100" dirty="0" smtClean="0"/>
              <a:t> equals k-1?</a:t>
            </a:r>
            <a:endParaRPr lang="en-US" sz="1100" dirty="0"/>
          </a:p>
        </p:txBody>
      </p:sp>
    </p:spTree>
    <p:extLst>
      <p:ext uri="{BB962C8B-B14F-4D97-AF65-F5344CB8AC3E}">
        <p14:creationId xmlns:p14="http://schemas.microsoft.com/office/powerpoint/2010/main" val="15396139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1.1 (e)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053" y="2002692"/>
            <a:ext cx="8333232" cy="3084576"/>
          </a:xfrm>
          <a:prstGeom prst="rect">
            <a:avLst/>
          </a:prstGeom>
        </p:spPr>
      </p:pic>
    </p:spTree>
    <p:extLst>
      <p:ext uri="{BB962C8B-B14F-4D97-AF65-F5344CB8AC3E}">
        <p14:creationId xmlns:p14="http://schemas.microsoft.com/office/powerpoint/2010/main" val="8219234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1.1 (e)</a:t>
            </a:r>
            <a:endParaRPr lang="en-US" dirty="0"/>
          </a:p>
        </p:txBody>
      </p:sp>
      <p:sp>
        <p:nvSpPr>
          <p:cNvPr id="3" name="Content Placeholder 2"/>
          <p:cNvSpPr>
            <a:spLocks noGrp="1"/>
          </p:cNvSpPr>
          <p:nvPr>
            <p:ph idx="1"/>
          </p:nvPr>
        </p:nvSpPr>
        <p:spPr>
          <a:xfrm>
            <a:off x="1028700" y="4202722"/>
            <a:ext cx="7200900" cy="2180493"/>
          </a:xfrm>
        </p:spPr>
        <p:txBody>
          <a:bodyPr>
            <a:normAutofit lnSpcReduction="10000"/>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dirty="0" smtClean="0"/>
              <a:t>Correctness is </a:t>
            </a:r>
            <a:r>
              <a:rPr lang="en-US" b="1" dirty="0" smtClean="0"/>
              <a:t>not</a:t>
            </a:r>
            <a:r>
              <a:rPr lang="en-US" dirty="0" smtClean="0"/>
              <a:t> affected.</a:t>
            </a:r>
          </a:p>
          <a:p>
            <a:pPr marL="0" marR="0" lvl="0" indent="0" algn="just" defTabSz="914400" eaLnBrk="1" fontAlgn="auto" latinLnBrk="0" hangingPunct="1">
              <a:lnSpc>
                <a:spcPct val="100000"/>
              </a:lnSpc>
              <a:spcBef>
                <a:spcPts val="0"/>
              </a:spcBef>
              <a:spcAft>
                <a:spcPts val="0"/>
              </a:spcAft>
              <a:buClrTx/>
              <a:buSzTx/>
              <a:buFontTx/>
              <a:buNone/>
              <a:tabLst/>
              <a:defRPr/>
            </a:pPr>
            <a:endParaRPr lang="en-US" dirty="0"/>
          </a:p>
          <a:p>
            <a:pPr marL="0" marR="0" lvl="0" indent="0" algn="just" defTabSz="914400" eaLnBrk="1" fontAlgn="auto" latinLnBrk="0" hangingPunct="1">
              <a:lnSpc>
                <a:spcPct val="100000"/>
              </a:lnSpc>
              <a:spcBef>
                <a:spcPts val="0"/>
              </a:spcBef>
              <a:spcAft>
                <a:spcPts val="0"/>
              </a:spcAft>
              <a:buClrTx/>
              <a:buSzTx/>
              <a:buFontTx/>
              <a:buNone/>
              <a:tabLst/>
              <a:defRPr/>
            </a:pPr>
            <a:r>
              <a:rPr lang="en-US" dirty="0" smtClean="0"/>
              <a:t>When we initialize m to </a:t>
            </a:r>
            <a:r>
              <a:rPr lang="mr-IN" dirty="0" smtClean="0"/>
              <a:t>–</a:t>
            </a:r>
            <a:r>
              <a:rPr lang="en-US" dirty="0" smtClean="0"/>
              <a:t>infinity, it is guaranteed to be no larger than any other elements.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129" y="1565030"/>
            <a:ext cx="5997594" cy="2220031"/>
          </a:xfrm>
          <a:prstGeom prst="rect">
            <a:avLst/>
          </a:prstGeom>
        </p:spPr>
      </p:pic>
    </p:spTree>
    <p:extLst>
      <p:ext uri="{BB962C8B-B14F-4D97-AF65-F5344CB8AC3E}">
        <p14:creationId xmlns:p14="http://schemas.microsoft.com/office/powerpoint/2010/main" val="6033901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1.1 (e)</a:t>
            </a:r>
            <a:endParaRPr lang="en-US" dirty="0"/>
          </a:p>
        </p:txBody>
      </p:sp>
      <p:sp>
        <p:nvSpPr>
          <p:cNvPr id="3" name="Content Placeholder 2"/>
          <p:cNvSpPr>
            <a:spLocks noGrp="1"/>
          </p:cNvSpPr>
          <p:nvPr>
            <p:ph idx="1"/>
          </p:nvPr>
        </p:nvSpPr>
        <p:spPr>
          <a:xfrm>
            <a:off x="1028700" y="4202722"/>
            <a:ext cx="7200900" cy="2180493"/>
          </a:xfrm>
        </p:spPr>
        <p:txBody>
          <a:bodyPr>
            <a:normAutofit lnSpcReduction="10000"/>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dirty="0" smtClean="0"/>
              <a:t>This version will work for a list with </a:t>
            </a:r>
            <a:r>
              <a:rPr lang="en-US" b="1" dirty="0" smtClean="0"/>
              <a:t>no elements</a:t>
            </a:r>
            <a:r>
              <a:rPr lang="en-US" dirty="0" smtClean="0"/>
              <a:t>!</a:t>
            </a:r>
          </a:p>
          <a:p>
            <a:pPr marL="0" marR="0" lvl="0" indent="0" algn="just" defTabSz="914400" eaLnBrk="1" fontAlgn="auto" latinLnBrk="0" hangingPunct="1">
              <a:lnSpc>
                <a:spcPct val="100000"/>
              </a:lnSpc>
              <a:spcBef>
                <a:spcPts val="0"/>
              </a:spcBef>
              <a:spcAft>
                <a:spcPts val="0"/>
              </a:spcAft>
              <a:buClrTx/>
              <a:buSzTx/>
              <a:buFontTx/>
              <a:buNone/>
              <a:tabLst/>
              <a:defRPr/>
            </a:pPr>
            <a:endParaRPr lang="en-US" dirty="0"/>
          </a:p>
          <a:p>
            <a:pPr marL="0" marR="0" lvl="0" indent="0" algn="just" defTabSz="914400" eaLnBrk="1" fontAlgn="auto" latinLnBrk="0" hangingPunct="1">
              <a:lnSpc>
                <a:spcPct val="100000"/>
              </a:lnSpc>
              <a:spcBef>
                <a:spcPts val="0"/>
              </a:spcBef>
              <a:spcAft>
                <a:spcPts val="0"/>
              </a:spcAft>
              <a:buClrTx/>
              <a:buSzTx/>
              <a:buFontTx/>
              <a:buNone/>
              <a:tabLst/>
              <a:defRPr/>
            </a:pPr>
            <a:r>
              <a:rPr lang="en-US" dirty="0" smtClean="0"/>
              <a:t>Previous versions need at least 1 element in the list (m is set to l</a:t>
            </a:r>
            <a:r>
              <a:rPr lang="en-US" baseline="-25000" dirty="0" smtClean="0"/>
              <a:t>0</a:t>
            </a:r>
            <a:r>
              <a:rPr lang="en-US" dirty="0" smtClean="0"/>
              <a:t> at first).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129" y="1565030"/>
            <a:ext cx="5997594" cy="2220031"/>
          </a:xfrm>
          <a:prstGeom prst="rect">
            <a:avLst/>
          </a:prstGeom>
        </p:spPr>
      </p:pic>
    </p:spTree>
    <p:extLst>
      <p:ext uri="{BB962C8B-B14F-4D97-AF65-F5344CB8AC3E}">
        <p14:creationId xmlns:p14="http://schemas.microsoft.com/office/powerpoint/2010/main" val="13195405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1.2</a:t>
            </a:r>
            <a:endParaRPr lang="en-US" dirty="0"/>
          </a:p>
        </p:txBody>
      </p:sp>
      <p:sp>
        <p:nvSpPr>
          <p:cNvPr id="3" name="Content Placeholder 2"/>
          <p:cNvSpPr>
            <a:spLocks noGrp="1"/>
          </p:cNvSpPr>
          <p:nvPr>
            <p:ph idx="1"/>
          </p:nvPr>
        </p:nvSpPr>
        <p:spPr/>
        <p:txBody>
          <a:bodyPr/>
          <a:lstStyle/>
          <a:p>
            <a:pPr marL="0" indent="0" algn="just">
              <a:buNone/>
            </a:pPr>
            <a:r>
              <a:rPr lang="en-US" dirty="0"/>
              <a:t>Change the </a:t>
            </a:r>
            <a:r>
              <a:rPr lang="en-US" dirty="0" smtClean="0"/>
              <a:t>algorithm to </a:t>
            </a:r>
            <a:r>
              <a:rPr lang="en-US" dirty="0"/>
              <a:t>find the minimum value instead of the maximum value from the given list L={</a:t>
            </a:r>
            <a:r>
              <a:rPr lang="en-US" dirty="0" smtClean="0"/>
              <a:t>l</a:t>
            </a:r>
            <a:r>
              <a:rPr lang="en-US" baseline="-25000" dirty="0" smtClean="0"/>
              <a:t>0</a:t>
            </a:r>
            <a:r>
              <a:rPr lang="en-US" dirty="0" smtClean="0"/>
              <a:t>,...,l</a:t>
            </a:r>
            <a:r>
              <a:rPr lang="en-US" baseline="-25000" dirty="0" smtClean="0"/>
              <a:t>k-1</a:t>
            </a:r>
            <a:r>
              <a:rPr lang="en-US" dirty="0" smtClean="0"/>
              <a:t>}.</a:t>
            </a:r>
          </a:p>
          <a:p>
            <a:pPr marL="0" indent="0" algn="just">
              <a:buNone/>
            </a:pPr>
            <a:endParaRPr lang="en-US" dirty="0"/>
          </a:p>
          <a:p>
            <a:pPr marL="0" indent="0" algn="just">
              <a:buNone/>
            </a:pPr>
            <a:r>
              <a:rPr lang="en-US" dirty="0" smtClean="0"/>
              <a:t>You </a:t>
            </a:r>
            <a:r>
              <a:rPr lang="en-US" dirty="0"/>
              <a:t>can also assume that the list </a:t>
            </a:r>
            <a:r>
              <a:rPr lang="en-US" dirty="0" smtClean="0"/>
              <a:t>L</a:t>
            </a:r>
            <a:r>
              <a:rPr lang="en-US" dirty="0"/>
              <a:t> is finite and </a:t>
            </a:r>
            <a:r>
              <a:rPr lang="en-US" dirty="0" smtClean="0"/>
              <a:t>k&gt;0</a:t>
            </a:r>
            <a:r>
              <a:rPr lang="en-US" dirty="0"/>
              <a:t> for this question.</a:t>
            </a:r>
          </a:p>
        </p:txBody>
      </p:sp>
    </p:spTree>
    <p:extLst>
      <p:ext uri="{BB962C8B-B14F-4D97-AF65-F5344CB8AC3E}">
        <p14:creationId xmlns:p14="http://schemas.microsoft.com/office/powerpoint/2010/main" val="14521528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1.2</a:t>
            </a:r>
            <a:endParaRPr lang="en-US" dirty="0"/>
          </a:p>
        </p:txBody>
      </p:sp>
      <p:sp>
        <p:nvSpPr>
          <p:cNvPr id="3" name="Content Placeholder 2"/>
          <p:cNvSpPr>
            <a:spLocks noGrp="1"/>
          </p:cNvSpPr>
          <p:nvPr>
            <p:ph idx="1"/>
          </p:nvPr>
        </p:nvSpPr>
        <p:spPr>
          <a:xfrm>
            <a:off x="1028700" y="4853355"/>
            <a:ext cx="7200900" cy="1565031"/>
          </a:xfrm>
        </p:spPr>
        <p:txBody>
          <a:bodyPr>
            <a:normAutofit/>
          </a:bodyPr>
          <a:lstStyle/>
          <a:p>
            <a:pPr marL="0" indent="0" algn="just">
              <a:buNone/>
            </a:pPr>
            <a:r>
              <a:rPr lang="en-US" dirty="0" smtClean="0"/>
              <a:t>Keep track of the minimum so </a:t>
            </a:r>
            <a:r>
              <a:rPr lang="en-US" smtClean="0"/>
              <a:t>far instead of the maximum.</a:t>
            </a:r>
            <a:endParaRPr lang="en-US" dirty="0"/>
          </a:p>
        </p:txBody>
      </p:sp>
      <p:grpSp>
        <p:nvGrpSpPr>
          <p:cNvPr id="6" name="Group 5"/>
          <p:cNvGrpSpPr/>
          <p:nvPr/>
        </p:nvGrpSpPr>
        <p:grpSpPr>
          <a:xfrm>
            <a:off x="1028700" y="1704510"/>
            <a:ext cx="6755661" cy="2849906"/>
            <a:chOff x="1028698" y="1651755"/>
            <a:chExt cx="5029442" cy="2121693"/>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8" y="1651755"/>
              <a:ext cx="5029442" cy="1863030"/>
            </a:xfrm>
            <a:prstGeom prst="rect">
              <a:avLst/>
            </a:prstGeom>
          </p:spPr>
        </p:pic>
        <p:cxnSp>
          <p:nvCxnSpPr>
            <p:cNvPr id="8" name="Straight Arrow Connector 7"/>
            <p:cNvCxnSpPr/>
            <p:nvPr/>
          </p:nvCxnSpPr>
          <p:spPr>
            <a:xfrm flipV="1">
              <a:off x="3208409" y="3001057"/>
              <a:ext cx="335010" cy="7723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Decision 10"/>
          <p:cNvSpPr/>
          <p:nvPr/>
        </p:nvSpPr>
        <p:spPr>
          <a:xfrm>
            <a:off x="3971961" y="2700283"/>
            <a:ext cx="1426515" cy="781470"/>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173482" y="2942667"/>
            <a:ext cx="1090247" cy="276999"/>
          </a:xfrm>
          <a:prstGeom prst="rect">
            <a:avLst/>
          </a:prstGeom>
          <a:noFill/>
        </p:spPr>
        <p:txBody>
          <a:bodyPr wrap="square" rtlCol="0">
            <a:spAutoFit/>
          </a:bodyPr>
          <a:lstStyle/>
          <a:p>
            <a:pPr algn="ctr"/>
            <a:r>
              <a:rPr lang="en-US" sz="1200" dirty="0" smtClean="0"/>
              <a:t>Is li &lt; m?</a:t>
            </a:r>
            <a:endParaRPr lang="en-US" sz="1200" dirty="0"/>
          </a:p>
        </p:txBody>
      </p:sp>
    </p:spTree>
    <p:extLst>
      <p:ext uri="{BB962C8B-B14F-4D97-AF65-F5344CB8AC3E}">
        <p14:creationId xmlns:p14="http://schemas.microsoft.com/office/powerpoint/2010/main" val="11367085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Your turn!</a:t>
            </a:r>
            <a:endParaRPr lang="en-US" dirty="0"/>
          </a:p>
        </p:txBody>
      </p:sp>
      <p:sp>
        <p:nvSpPr>
          <p:cNvPr id="4" name="Content Placeholder 3"/>
          <p:cNvSpPr>
            <a:spLocks noGrp="1"/>
          </p:cNvSpPr>
          <p:nvPr>
            <p:ph idx="1"/>
          </p:nvPr>
        </p:nvSpPr>
        <p:spPr/>
        <p:txBody>
          <a:bodyPr/>
          <a:lstStyle/>
          <a:p>
            <a:pPr marR="0" lvl="0" defTabSz="914400" eaLnBrk="1" fontAlgn="auto" latinLnBrk="0" hangingPunct="1">
              <a:lnSpc>
                <a:spcPct val="100000"/>
              </a:lnSpc>
              <a:spcBef>
                <a:spcPts val="0"/>
              </a:spcBef>
              <a:spcAft>
                <a:spcPts val="0"/>
              </a:spcAft>
              <a:buClrTx/>
              <a:buSzTx/>
              <a:buFontTx/>
              <a:buChar char="-"/>
              <a:tabLst/>
              <a:defRPr/>
            </a:pPr>
            <a:r>
              <a:rPr lang="en-US" dirty="0" smtClean="0"/>
              <a:t>Name</a:t>
            </a:r>
          </a:p>
          <a:p>
            <a:pPr marR="0" lvl="0" defTabSz="914400" eaLnBrk="1" fontAlgn="auto" latinLnBrk="0" hangingPunct="1">
              <a:lnSpc>
                <a:spcPct val="100000"/>
              </a:lnSpc>
              <a:spcBef>
                <a:spcPts val="0"/>
              </a:spcBef>
              <a:spcAft>
                <a:spcPts val="0"/>
              </a:spcAft>
              <a:buClrTx/>
              <a:buSzTx/>
              <a:buFontTx/>
              <a:buChar char="-"/>
              <a:tabLst/>
              <a:defRPr/>
            </a:pPr>
            <a:r>
              <a:rPr lang="en-US" dirty="0" smtClean="0"/>
              <a:t>Course</a:t>
            </a:r>
          </a:p>
          <a:p>
            <a:pPr marR="0" lvl="0" defTabSz="914400" eaLnBrk="1" fontAlgn="auto" latinLnBrk="0" hangingPunct="1">
              <a:lnSpc>
                <a:spcPct val="100000"/>
              </a:lnSpc>
              <a:spcBef>
                <a:spcPts val="0"/>
              </a:spcBef>
              <a:spcAft>
                <a:spcPts val="0"/>
              </a:spcAft>
              <a:buClrTx/>
              <a:buSzTx/>
              <a:buFontTx/>
              <a:buChar char="-"/>
              <a:tabLst/>
              <a:defRPr/>
            </a:pPr>
            <a:r>
              <a:rPr lang="en-US" dirty="0" smtClean="0"/>
              <a:t>Any programming experience?</a:t>
            </a:r>
          </a:p>
          <a:p>
            <a:pPr marR="0" lvl="0" defTabSz="914400" eaLnBrk="1" fontAlgn="auto" latinLnBrk="0" hangingPunct="1">
              <a:lnSpc>
                <a:spcPct val="100000"/>
              </a:lnSpc>
              <a:spcBef>
                <a:spcPts val="0"/>
              </a:spcBef>
              <a:spcAft>
                <a:spcPts val="0"/>
              </a:spcAft>
              <a:buClrTx/>
              <a:buSzTx/>
              <a:buFontTx/>
              <a:buChar char="-"/>
              <a:tabLst/>
              <a:defRPr/>
            </a:pPr>
            <a:endParaRPr lang="en-US" dirty="0" smtClean="0"/>
          </a:p>
        </p:txBody>
      </p:sp>
    </p:spTree>
    <p:extLst>
      <p:ext uri="{BB962C8B-B14F-4D97-AF65-F5344CB8AC3E}">
        <p14:creationId xmlns:p14="http://schemas.microsoft.com/office/powerpoint/2010/main" val="17645346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1.3</a:t>
            </a:r>
            <a:endParaRPr lang="en-US" dirty="0"/>
          </a:p>
        </p:txBody>
      </p:sp>
      <p:sp>
        <p:nvSpPr>
          <p:cNvPr id="3" name="Content Placeholder 2"/>
          <p:cNvSpPr>
            <a:spLocks noGrp="1"/>
          </p:cNvSpPr>
          <p:nvPr>
            <p:ph idx="1"/>
          </p:nvPr>
        </p:nvSpPr>
        <p:spPr/>
        <p:txBody>
          <a:bodyPr/>
          <a:lstStyle/>
          <a:p>
            <a:pPr marL="0" indent="0" algn="just">
              <a:buNone/>
            </a:pPr>
            <a:r>
              <a:rPr lang="en-US" dirty="0"/>
              <a:t>Draw the flowchart for an algorithm, that takes in a list </a:t>
            </a:r>
            <a:r>
              <a:rPr lang="en-US" dirty="0" smtClean="0"/>
              <a:t>of integers</a:t>
            </a:r>
            <a:r>
              <a:rPr lang="en-US" dirty="0"/>
              <a:t> L={</a:t>
            </a:r>
            <a:r>
              <a:rPr lang="en-US" dirty="0" smtClean="0"/>
              <a:t>l</a:t>
            </a:r>
            <a:r>
              <a:rPr lang="en-US" baseline="-25000" dirty="0" smtClean="0"/>
              <a:t>0</a:t>
            </a:r>
            <a:r>
              <a:rPr lang="en-US" dirty="0" smtClean="0"/>
              <a:t>,...,l</a:t>
            </a:r>
            <a:r>
              <a:rPr lang="en-US" baseline="-25000" dirty="0" smtClean="0"/>
              <a:t>k-1</a:t>
            </a:r>
            <a:r>
              <a:rPr lang="en-US" dirty="0" smtClean="0"/>
              <a:t>}, k≥0 and </a:t>
            </a:r>
            <a:r>
              <a:rPr lang="en-US" dirty="0"/>
              <a:t>compute the </a:t>
            </a:r>
            <a:r>
              <a:rPr lang="en-US" i="1" dirty="0"/>
              <a:t>sum</a:t>
            </a:r>
            <a:r>
              <a:rPr lang="en-US" dirty="0"/>
              <a:t> of all the integers. </a:t>
            </a:r>
            <a:endParaRPr lang="en-US" dirty="0" smtClean="0"/>
          </a:p>
          <a:p>
            <a:pPr marL="0" indent="0" algn="just">
              <a:buNone/>
            </a:pPr>
            <a:r>
              <a:rPr lang="en-US" dirty="0" smtClean="0"/>
              <a:t>Think </a:t>
            </a:r>
            <a:r>
              <a:rPr lang="en-US" dirty="0"/>
              <a:t>about what variable(s) do you need.</a:t>
            </a:r>
          </a:p>
        </p:txBody>
      </p:sp>
    </p:spTree>
    <p:extLst>
      <p:ext uri="{BB962C8B-B14F-4D97-AF65-F5344CB8AC3E}">
        <p14:creationId xmlns:p14="http://schemas.microsoft.com/office/powerpoint/2010/main" val="1814194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1.3</a:t>
            </a:r>
            <a:endParaRPr lang="en-US" dirty="0"/>
          </a:p>
        </p:txBody>
      </p:sp>
      <p:sp>
        <p:nvSpPr>
          <p:cNvPr id="4" name="Content Placeholder 3"/>
          <p:cNvSpPr>
            <a:spLocks noGrp="1"/>
          </p:cNvSpPr>
          <p:nvPr>
            <p:ph idx="1"/>
          </p:nvPr>
        </p:nvSpPr>
        <p:spPr>
          <a:xfrm>
            <a:off x="1028700" y="5257800"/>
            <a:ext cx="7200900" cy="1142452"/>
          </a:xfrm>
        </p:spPr>
        <p:txBody>
          <a:bodyPr/>
          <a:lstStyle/>
          <a:p>
            <a:pPr marR="0" lvl="0" defTabSz="914400" eaLnBrk="1" fontAlgn="auto" latinLnBrk="0" hangingPunct="1">
              <a:lnSpc>
                <a:spcPct val="100000"/>
              </a:lnSpc>
              <a:spcBef>
                <a:spcPts val="0"/>
              </a:spcBef>
              <a:spcAft>
                <a:spcPts val="0"/>
              </a:spcAft>
              <a:buClrTx/>
              <a:buSzTx/>
              <a:buFontTx/>
              <a:buChar char="-"/>
              <a:tabLst/>
              <a:defRPr/>
            </a:pPr>
            <a:r>
              <a:rPr lang="en-US" dirty="0" smtClean="0"/>
              <a:t>Need a variable to keep track of the </a:t>
            </a:r>
            <a:r>
              <a:rPr lang="en-US" smtClean="0"/>
              <a:t>current total</a:t>
            </a:r>
            <a:endParaRPr lang="en-US" dirty="0" smtClean="0"/>
          </a:p>
          <a:p>
            <a:pPr marR="0" lvl="0" defTabSz="914400" eaLnBrk="1" fontAlgn="auto" latinLnBrk="0" hangingPunct="1">
              <a:lnSpc>
                <a:spcPct val="100000"/>
              </a:lnSpc>
              <a:spcBef>
                <a:spcPts val="0"/>
              </a:spcBef>
              <a:spcAft>
                <a:spcPts val="0"/>
              </a:spcAft>
              <a:buClrTx/>
              <a:buSzTx/>
              <a:buFontTx/>
              <a:buChar char="-"/>
              <a:tabLst/>
              <a:defRPr/>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477" y="1985107"/>
            <a:ext cx="6943344" cy="3084576"/>
          </a:xfrm>
          <a:prstGeom prst="rect">
            <a:avLst/>
          </a:prstGeom>
        </p:spPr>
      </p:pic>
    </p:spTree>
    <p:extLst>
      <p:ext uri="{BB962C8B-B14F-4D97-AF65-F5344CB8AC3E}">
        <p14:creationId xmlns:p14="http://schemas.microsoft.com/office/powerpoint/2010/main" val="6196078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pe111 to pe120</a:t>
            </a:r>
            <a:endParaRPr lang="en-US" dirty="0"/>
          </a:p>
        </p:txBody>
      </p:sp>
      <p:sp>
        <p:nvSpPr>
          <p:cNvPr id="3" name="Content Placeholder 2"/>
          <p:cNvSpPr>
            <a:spLocks noGrp="1"/>
          </p:cNvSpPr>
          <p:nvPr>
            <p:ph idx="1"/>
          </p:nvPr>
        </p:nvSpPr>
        <p:spPr>
          <a:xfrm>
            <a:off x="1028700" y="1740877"/>
            <a:ext cx="7763608" cy="4126523"/>
          </a:xfrm>
        </p:spPr>
        <p:txBody>
          <a:bodyPr>
            <a:normAutofit/>
          </a:bodyPr>
          <a:lstStyle/>
          <a:p>
            <a:pPr marL="0" marR="0" lvl="0" indent="0" defTabSz="914400" eaLnBrk="1" fontAlgn="auto" latinLnBrk="0" hangingPunct="1">
              <a:lnSpc>
                <a:spcPct val="100000"/>
              </a:lnSpc>
              <a:spcBef>
                <a:spcPts val="0"/>
              </a:spcBef>
              <a:spcAft>
                <a:spcPts val="0"/>
              </a:spcAft>
              <a:buClrTx/>
              <a:buSzTx/>
              <a:buNone/>
              <a:tabLst/>
              <a:defRPr/>
            </a:pPr>
            <a:r>
              <a:rPr lang="en-US" sz="2400" dirty="0" smtClean="0"/>
              <a:t>1. Use </a:t>
            </a:r>
            <a:r>
              <a:rPr lang="en-US" sz="2400" dirty="0" err="1" smtClean="0"/>
              <a:t>XShell</a:t>
            </a:r>
            <a:r>
              <a:rPr lang="en-US" sz="2400" dirty="0" smtClean="0"/>
              <a:t> on lab PC</a:t>
            </a:r>
          </a:p>
          <a:p>
            <a:pPr marL="0" marR="0" lvl="0" indent="0" defTabSz="914400" eaLnBrk="1" fontAlgn="auto" latinLnBrk="0" hangingPunct="1">
              <a:lnSpc>
                <a:spcPct val="100000"/>
              </a:lnSpc>
              <a:spcBef>
                <a:spcPts val="0"/>
              </a:spcBef>
              <a:spcAft>
                <a:spcPts val="0"/>
              </a:spcAft>
              <a:buClrTx/>
              <a:buSzTx/>
              <a:buNone/>
              <a:tabLst/>
              <a:defRPr/>
            </a:pPr>
            <a:r>
              <a:rPr lang="en-US" sz="2400" dirty="0" smtClean="0"/>
              <a:t>2. Login to &lt;username&gt;@pe111.comp.nus.edu.sg</a:t>
            </a:r>
          </a:p>
          <a:p>
            <a:pPr marL="0" lvl="0" indent="0" defTabSz="914400">
              <a:lnSpc>
                <a:spcPct val="100000"/>
              </a:lnSpc>
              <a:spcBef>
                <a:spcPts val="0"/>
              </a:spcBef>
              <a:spcAft>
                <a:spcPts val="0"/>
              </a:spcAft>
              <a:buNone/>
            </a:pPr>
            <a:r>
              <a:rPr lang="en-US" sz="2400" dirty="0" smtClean="0"/>
              <a:t>- username is your </a:t>
            </a:r>
            <a:r>
              <a:rPr lang="en-US" sz="2400" dirty="0" err="1" smtClean="0"/>
              <a:t>SoC</a:t>
            </a:r>
            <a:r>
              <a:rPr lang="en-US" sz="2400" dirty="0" smtClean="0"/>
              <a:t> Unix account (you </a:t>
            </a:r>
            <a:r>
              <a:rPr lang="en-US" sz="2400" dirty="0"/>
              <a:t>can </a:t>
            </a:r>
            <a:r>
              <a:rPr lang="en-US" sz="2400" dirty="0" smtClean="0"/>
              <a:t>check </a:t>
            </a:r>
            <a:r>
              <a:rPr lang="en-US" sz="2400" dirty="0">
                <a:hlinkClick r:id="rId3"/>
              </a:rPr>
              <a:t>https://mysoc.nus.edu.sg/~myacct</a:t>
            </a:r>
            <a:r>
              <a:rPr lang="en-US" sz="2400" dirty="0" smtClean="0">
                <a:hlinkClick r:id="rId3"/>
              </a:rPr>
              <a:t>/)</a:t>
            </a:r>
            <a:endParaRPr lang="en-US" sz="2400" dirty="0" smtClean="0"/>
          </a:p>
          <a:p>
            <a:pPr marL="0" lvl="0" indent="0" defTabSz="914400">
              <a:lnSpc>
                <a:spcPct val="100000"/>
              </a:lnSpc>
              <a:spcBef>
                <a:spcPts val="0"/>
              </a:spcBef>
              <a:spcAft>
                <a:spcPts val="0"/>
              </a:spcAft>
              <a:buNone/>
            </a:pPr>
            <a:r>
              <a:rPr lang="en-US" sz="2400" dirty="0" smtClean="0"/>
              <a:t>- if you don’t have an account/ need to reset password: </a:t>
            </a:r>
            <a:r>
              <a:rPr lang="en-US" sz="2400" u="sng" dirty="0" smtClean="0">
                <a:hlinkClick r:id="rId4"/>
              </a:rPr>
              <a:t>https</a:t>
            </a:r>
            <a:r>
              <a:rPr lang="en-US" sz="2400" u="sng" dirty="0">
                <a:hlinkClick r:id="rId4"/>
              </a:rPr>
              <a:t>://mysoc.nus.edu.sg/~newacct</a:t>
            </a:r>
            <a:r>
              <a:rPr lang="en-US" sz="2400" u="sng" dirty="0" smtClean="0">
                <a:hlinkClick r:id="rId4"/>
              </a:rPr>
              <a:t>/</a:t>
            </a:r>
            <a:endParaRPr lang="en-US" sz="2400" u="sng" dirty="0" smtClean="0"/>
          </a:p>
          <a:p>
            <a:pPr marL="0" lvl="0" indent="0" defTabSz="914400">
              <a:lnSpc>
                <a:spcPct val="100000"/>
              </a:lnSpc>
              <a:spcBef>
                <a:spcPts val="0"/>
              </a:spcBef>
              <a:spcAft>
                <a:spcPts val="0"/>
              </a:spcAft>
              <a:buNone/>
            </a:pPr>
            <a:r>
              <a:rPr lang="en-US" sz="2400" dirty="0" smtClean="0"/>
              <a:t>- if you have an account but cannot login, trying logging in to &lt;username&gt;@</a:t>
            </a:r>
            <a:r>
              <a:rPr lang="en-US" sz="2400" dirty="0" err="1" smtClean="0"/>
              <a:t>sunfire.comp.nus.edu.sg</a:t>
            </a:r>
            <a:endParaRPr lang="en-US" sz="2400" dirty="0"/>
          </a:p>
          <a:p>
            <a:pPr marL="0" lvl="0" indent="0" defTabSz="914400">
              <a:lnSpc>
                <a:spcPct val="100000"/>
              </a:lnSpc>
              <a:spcBef>
                <a:spcPts val="0"/>
              </a:spcBef>
              <a:spcAft>
                <a:spcPts val="0"/>
              </a:spcAft>
              <a:buNone/>
            </a:pPr>
            <a:r>
              <a:rPr lang="en-US" sz="2400" dirty="0" smtClean="0"/>
              <a:t>- Make sure you enabled access to </a:t>
            </a:r>
            <a:r>
              <a:rPr lang="en-US" sz="2400" dirty="0" err="1" smtClean="0"/>
              <a:t>SoC</a:t>
            </a:r>
            <a:r>
              <a:rPr lang="en-US" sz="2400" dirty="0" smtClean="0"/>
              <a:t> Compute Cluster at </a:t>
            </a:r>
            <a:r>
              <a:rPr lang="en-US" sz="2400" dirty="0" smtClean="0">
                <a:hlinkClick r:id="rId5"/>
              </a:rPr>
              <a:t>https</a:t>
            </a:r>
            <a:r>
              <a:rPr lang="en-US" sz="2400" dirty="0">
                <a:hlinkClick r:id="rId5"/>
              </a:rPr>
              <a:t>://mysoc.nus.edu.sg/~myacct/services.cgi</a:t>
            </a:r>
            <a:endParaRPr lang="en-US" sz="2400" dirty="0" smtClean="0"/>
          </a:p>
          <a:p>
            <a:pPr marL="0" lvl="0" indent="0" defTabSz="914400">
              <a:lnSpc>
                <a:spcPct val="100000"/>
              </a:lnSpc>
              <a:spcBef>
                <a:spcPts val="0"/>
              </a:spcBef>
              <a:spcAft>
                <a:spcPts val="0"/>
              </a:spcAft>
              <a:buNone/>
            </a:pPr>
            <a:endParaRPr lang="en-US" sz="2400" dirty="0" smtClean="0"/>
          </a:p>
          <a:p>
            <a:pPr marR="0" lvl="0" defTabSz="914400" eaLnBrk="1" fontAlgn="auto" latinLnBrk="0" hangingPunct="1">
              <a:lnSpc>
                <a:spcPct val="100000"/>
              </a:lnSpc>
              <a:spcBef>
                <a:spcPts val="0"/>
              </a:spcBef>
              <a:spcAft>
                <a:spcPts val="0"/>
              </a:spcAft>
              <a:buClrTx/>
              <a:buSzTx/>
              <a:buFontTx/>
              <a:buChar char="-"/>
              <a:tabLst/>
              <a:defRPr/>
            </a:pPr>
            <a:endParaRPr lang="en-US" sz="2400" dirty="0"/>
          </a:p>
          <a:p>
            <a:pPr marR="0" lvl="0" defTabSz="914400" eaLnBrk="1" fontAlgn="auto" latinLnBrk="0" hangingPunct="1">
              <a:lnSpc>
                <a:spcPct val="100000"/>
              </a:lnSpc>
              <a:spcBef>
                <a:spcPts val="0"/>
              </a:spcBef>
              <a:spcAft>
                <a:spcPts val="0"/>
              </a:spcAft>
              <a:buClrTx/>
              <a:buSzTx/>
              <a:buFontTx/>
              <a:buChar char="-"/>
              <a:tabLst/>
              <a:defRPr/>
            </a:pPr>
            <a:endParaRPr lang="en-US" sz="2400" dirty="0"/>
          </a:p>
        </p:txBody>
      </p:sp>
    </p:spTree>
    <p:extLst>
      <p:ext uri="{BB962C8B-B14F-4D97-AF65-F5344CB8AC3E}">
        <p14:creationId xmlns:p14="http://schemas.microsoft.com/office/powerpoint/2010/main" val="6011827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cannot directly access outside </a:t>
            </a:r>
            <a:r>
              <a:rPr lang="en-US" dirty="0" err="1" smtClean="0"/>
              <a:t>SoC</a:t>
            </a:r>
            <a:r>
              <a:rPr lang="en-US" dirty="0" smtClean="0"/>
              <a:t>!</a:t>
            </a:r>
            <a:endParaRPr lang="en-US" dirty="0"/>
          </a:p>
        </p:txBody>
      </p:sp>
      <p:sp>
        <p:nvSpPr>
          <p:cNvPr id="3" name="Content Placeholder 2"/>
          <p:cNvSpPr>
            <a:spLocks noGrp="1"/>
          </p:cNvSpPr>
          <p:nvPr>
            <p:ph idx="1"/>
          </p:nvPr>
        </p:nvSpPr>
        <p:spPr/>
        <p:txBody>
          <a:bodyPr/>
          <a:lstStyle/>
          <a:p>
            <a:pPr marR="0" lvl="0" defTabSz="914400" eaLnBrk="1" fontAlgn="auto" latinLnBrk="0" hangingPunct="1">
              <a:lnSpc>
                <a:spcPct val="100000"/>
              </a:lnSpc>
              <a:spcBef>
                <a:spcPts val="0"/>
              </a:spcBef>
              <a:spcAft>
                <a:spcPts val="0"/>
              </a:spcAft>
              <a:buClrTx/>
              <a:buSzTx/>
              <a:buFontTx/>
              <a:buChar char="-"/>
              <a:tabLst/>
              <a:defRPr/>
            </a:pPr>
            <a:r>
              <a:rPr lang="en-US" dirty="0" smtClean="0"/>
              <a:t>Cannot access pe111 to pe120 directly outside of </a:t>
            </a:r>
            <a:r>
              <a:rPr lang="en-US" dirty="0" err="1" smtClean="0"/>
              <a:t>SoC</a:t>
            </a:r>
            <a:endParaRPr lang="en-US" dirty="0" smtClean="0"/>
          </a:p>
          <a:p>
            <a:pPr marR="0" lvl="0" defTabSz="914400" eaLnBrk="1" fontAlgn="auto" latinLnBrk="0" hangingPunct="1">
              <a:lnSpc>
                <a:spcPct val="100000"/>
              </a:lnSpc>
              <a:spcBef>
                <a:spcPts val="0"/>
              </a:spcBef>
              <a:spcAft>
                <a:spcPts val="0"/>
              </a:spcAft>
              <a:buClrTx/>
              <a:buSzTx/>
              <a:buFontTx/>
              <a:buChar char="-"/>
              <a:tabLst/>
              <a:defRPr/>
            </a:pPr>
            <a:r>
              <a:rPr lang="en-US" dirty="0" smtClean="0"/>
              <a:t>Either use a VPN</a:t>
            </a:r>
          </a:p>
          <a:p>
            <a:pPr marR="0" lvl="0" defTabSz="914400" eaLnBrk="1" fontAlgn="auto" latinLnBrk="0" hangingPunct="1">
              <a:lnSpc>
                <a:spcPct val="100000"/>
              </a:lnSpc>
              <a:spcBef>
                <a:spcPts val="0"/>
              </a:spcBef>
              <a:spcAft>
                <a:spcPts val="0"/>
              </a:spcAft>
              <a:buClrTx/>
              <a:buSzTx/>
              <a:buFontTx/>
              <a:buChar char="-"/>
              <a:tabLst/>
              <a:defRPr/>
            </a:pPr>
            <a:r>
              <a:rPr lang="en-US" dirty="0" smtClean="0"/>
              <a:t>Or tunnel via </a:t>
            </a:r>
            <a:r>
              <a:rPr lang="en-US" dirty="0" err="1" smtClean="0"/>
              <a:t>sunfire</a:t>
            </a:r>
            <a:endParaRPr lang="en-US" dirty="0" smtClean="0"/>
          </a:p>
          <a:p>
            <a:pPr marR="0" lvl="0" defTabSz="914400" eaLnBrk="1" fontAlgn="auto" latinLnBrk="0" hangingPunct="1">
              <a:lnSpc>
                <a:spcPct val="100000"/>
              </a:lnSpc>
              <a:spcBef>
                <a:spcPts val="0"/>
              </a:spcBef>
              <a:spcAft>
                <a:spcPts val="0"/>
              </a:spcAft>
              <a:buClrTx/>
              <a:buSzTx/>
              <a:buFontTx/>
              <a:buChar char="-"/>
              <a:tabLst/>
              <a:defRPr/>
            </a:pPr>
            <a:r>
              <a:rPr lang="en-US" dirty="0" smtClean="0"/>
              <a:t>Check the cs1010 website for more details!</a:t>
            </a:r>
            <a:endParaRPr lang="en-US" dirty="0"/>
          </a:p>
        </p:txBody>
      </p:sp>
    </p:spTree>
    <p:extLst>
      <p:ext uri="{BB962C8B-B14F-4D97-AF65-F5344CB8AC3E}">
        <p14:creationId xmlns:p14="http://schemas.microsoft.com/office/powerpoint/2010/main" val="19741221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Unix command line</a:t>
            </a:r>
            <a:endParaRPr lang="en-US" dirty="0"/>
          </a:p>
        </p:txBody>
      </p:sp>
      <p:sp>
        <p:nvSpPr>
          <p:cNvPr id="3" name="Content Placeholder 2"/>
          <p:cNvSpPr>
            <a:spLocks noGrp="1"/>
          </p:cNvSpPr>
          <p:nvPr>
            <p:ph idx="1"/>
          </p:nvPr>
        </p:nvSpPr>
        <p:spPr>
          <a:xfrm>
            <a:off x="1028700" y="3970744"/>
            <a:ext cx="7323992" cy="2268416"/>
          </a:xfrm>
        </p:spPr>
        <p:txBody>
          <a:bodyPr>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Can be used to create directories, manipulate files and running certain applications</a:t>
            </a:r>
          </a:p>
          <a:p>
            <a:pPr marR="0" lvl="0" defTabSz="914400" eaLnBrk="1" fontAlgn="auto" latinLnBrk="0" hangingPunct="1">
              <a:lnSpc>
                <a:spcPct val="100000"/>
              </a:lnSpc>
              <a:spcBef>
                <a:spcPts val="0"/>
              </a:spcBef>
              <a:spcAft>
                <a:spcPts val="0"/>
              </a:spcAft>
              <a:buClrTx/>
              <a:buSzTx/>
              <a:buFontTx/>
              <a:buChar char="-"/>
              <a:tabLst/>
              <a:defRPr/>
            </a:pPr>
            <a:r>
              <a:rPr lang="en-US" dirty="0" smtClean="0"/>
              <a:t>Is flexible and </a:t>
            </a:r>
            <a:r>
              <a:rPr lang="en-US" dirty="0" err="1" smtClean="0"/>
              <a:t>customisable</a:t>
            </a:r>
            <a:endParaRPr lang="en-US" dirty="0" smtClean="0"/>
          </a:p>
          <a:p>
            <a:pPr marR="0" lvl="0" defTabSz="914400" eaLnBrk="1" fontAlgn="auto" latinLnBrk="0" hangingPunct="1">
              <a:lnSpc>
                <a:spcPct val="100000"/>
              </a:lnSpc>
              <a:spcBef>
                <a:spcPts val="0"/>
              </a:spcBef>
              <a:spcAft>
                <a:spcPts val="0"/>
              </a:spcAft>
              <a:buClrTx/>
              <a:buSzTx/>
              <a:buFontTx/>
              <a:buChar char="-"/>
              <a:tabLst/>
              <a:defRPr/>
            </a:pPr>
            <a:r>
              <a:rPr lang="en-US" dirty="0" smtClean="0"/>
              <a:t>Can automate commands for repetitive tasks</a:t>
            </a:r>
          </a:p>
          <a:p>
            <a:pPr marR="0" lvl="0" defTabSz="914400" eaLnBrk="1" fontAlgn="auto" latinLnBrk="0" hangingPunct="1">
              <a:lnSpc>
                <a:spcPct val="100000"/>
              </a:lnSpc>
              <a:spcBef>
                <a:spcPts val="0"/>
              </a:spcBef>
              <a:spcAft>
                <a:spcPts val="0"/>
              </a:spcAft>
              <a:buClrTx/>
              <a:buSzTx/>
              <a:buFontTx/>
              <a:buChar char="-"/>
              <a:tabLst/>
              <a:defRPr/>
            </a:pPr>
            <a:r>
              <a:rPr lang="en-US" dirty="0" smtClean="0"/>
              <a:t>Is faster than using a Graphical User Interface (GUI)</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2660918"/>
            <a:ext cx="6603023" cy="410304"/>
          </a:xfrm>
          <a:prstGeom prst="rect">
            <a:avLst/>
          </a:prstGeom>
        </p:spPr>
      </p:pic>
    </p:spTree>
    <p:extLst>
      <p:ext uri="{BB962C8B-B14F-4D97-AF65-F5344CB8AC3E}">
        <p14:creationId xmlns:p14="http://schemas.microsoft.com/office/powerpoint/2010/main" val="11552290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Directory structure in Unix</a:t>
            </a:r>
            <a:endParaRPr lang="en-US" dirty="0"/>
          </a:p>
        </p:txBody>
      </p:sp>
      <p:sp>
        <p:nvSpPr>
          <p:cNvPr id="3" name="Content Placeholder 2"/>
          <p:cNvSpPr>
            <a:spLocks noGrp="1"/>
          </p:cNvSpPr>
          <p:nvPr>
            <p:ph idx="1"/>
          </p:nvPr>
        </p:nvSpPr>
        <p:spPr>
          <a:xfrm>
            <a:off x="4629150" y="3411415"/>
            <a:ext cx="4172964" cy="2321169"/>
          </a:xfrm>
        </p:spPr>
        <p:txBody>
          <a:bodyPr>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indicates you are in your home directory</a:t>
            </a:r>
          </a:p>
          <a:p>
            <a:pPr marR="0" lvl="0" defTabSz="914400" eaLnBrk="1" fontAlgn="auto" latinLnBrk="0" hangingPunct="1">
              <a:lnSpc>
                <a:spcPct val="100000"/>
              </a:lnSpc>
              <a:spcBef>
                <a:spcPts val="0"/>
              </a:spcBef>
              <a:spcAft>
                <a:spcPts val="0"/>
              </a:spcAft>
              <a:buClrTx/>
              <a:buSzTx/>
              <a:buFontTx/>
              <a:buChar char="-"/>
              <a:tabLst/>
              <a:defRPr/>
            </a:pPr>
            <a:r>
              <a:rPr lang="en-US" dirty="0" smtClean="0"/>
              <a:t>automatically here after you log in</a:t>
            </a:r>
          </a:p>
          <a:p>
            <a:pPr marR="0" lvl="0" defTabSz="914400" eaLnBrk="1" fontAlgn="auto" latinLnBrk="0" hangingPunct="1">
              <a:lnSpc>
                <a:spcPct val="100000"/>
              </a:lnSpc>
              <a:spcBef>
                <a:spcPts val="0"/>
              </a:spcBef>
              <a:spcAft>
                <a:spcPts val="0"/>
              </a:spcAft>
              <a:buClrTx/>
              <a:buSzTx/>
              <a:buFontTx/>
              <a:buChar char="-"/>
              <a:tabLst/>
              <a:defRPr/>
            </a:pPr>
            <a:r>
              <a:rPr lang="en-US" dirty="0" smtClean="0"/>
              <a:t>you can create files in your home directory, but not elsewhere unless permission is given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50" y="2435473"/>
            <a:ext cx="4172964" cy="259303"/>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035" r="4801"/>
          <a:stretch/>
        </p:blipFill>
        <p:spPr>
          <a:xfrm>
            <a:off x="756137" y="2435473"/>
            <a:ext cx="3622431" cy="2851979"/>
          </a:xfrm>
          <a:prstGeom prst="rect">
            <a:avLst/>
          </a:prstGeom>
        </p:spPr>
      </p:pic>
    </p:spTree>
    <p:extLst>
      <p:ext uri="{BB962C8B-B14F-4D97-AF65-F5344CB8AC3E}">
        <p14:creationId xmlns:p14="http://schemas.microsoft.com/office/powerpoint/2010/main" val="1208799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t>
            </a:r>
            <a:endParaRPr lang="en-US" dirty="0"/>
          </a:p>
        </p:txBody>
      </p:sp>
      <p:sp>
        <p:nvSpPr>
          <p:cNvPr id="3" name="Content Placeholder 2"/>
          <p:cNvSpPr>
            <a:spLocks noGrp="1"/>
          </p:cNvSpPr>
          <p:nvPr>
            <p:ph idx="1"/>
          </p:nvPr>
        </p:nvSpPr>
        <p:spPr>
          <a:xfrm>
            <a:off x="1028700" y="2866291"/>
            <a:ext cx="7200900" cy="1682262"/>
          </a:xfrm>
        </p:spPr>
        <p:txBody>
          <a:bodyPr>
            <a:normAutofit lnSpcReduction="10000"/>
          </a:bodyPr>
          <a:lstStyle/>
          <a:p>
            <a:pPr marR="0" lvl="0" defTabSz="914400" eaLnBrk="1" fontAlgn="auto" latinLnBrk="0" hangingPunct="1">
              <a:lnSpc>
                <a:spcPct val="100000"/>
              </a:lnSpc>
              <a:spcBef>
                <a:spcPts val="0"/>
              </a:spcBef>
              <a:spcAft>
                <a:spcPts val="0"/>
              </a:spcAft>
              <a:buClrTx/>
              <a:buSzTx/>
              <a:buFontTx/>
              <a:buChar char="-"/>
              <a:tabLst/>
              <a:defRPr/>
            </a:pPr>
            <a:r>
              <a:rPr lang="en-US" dirty="0" smtClean="0"/>
              <a:t>man &lt;command&gt;: checks command (manual)</a:t>
            </a:r>
          </a:p>
          <a:p>
            <a:pPr marR="0" lvl="0" defTabSz="914400" eaLnBrk="1" fontAlgn="auto" latinLnBrk="0" hangingPunct="1">
              <a:lnSpc>
                <a:spcPct val="100000"/>
              </a:lnSpc>
              <a:spcBef>
                <a:spcPts val="0"/>
              </a:spcBef>
              <a:spcAft>
                <a:spcPts val="0"/>
              </a:spcAft>
              <a:buClrTx/>
              <a:buSzTx/>
              <a:buFontTx/>
              <a:buChar char="-"/>
              <a:tabLst/>
              <a:defRPr/>
            </a:pPr>
            <a:r>
              <a:rPr lang="en-US" dirty="0" smtClean="0"/>
              <a:t>E.g. ’man man’ checks how to use man!</a:t>
            </a:r>
          </a:p>
          <a:p>
            <a:pPr marR="0" lvl="0" defTabSz="914400" eaLnBrk="1" fontAlgn="auto" latinLnBrk="0" hangingPunct="1">
              <a:lnSpc>
                <a:spcPct val="100000"/>
              </a:lnSpc>
              <a:spcBef>
                <a:spcPts val="0"/>
              </a:spcBef>
              <a:spcAft>
                <a:spcPts val="0"/>
              </a:spcAft>
              <a:buClrTx/>
              <a:buSzTx/>
              <a:buFontTx/>
              <a:buChar char="-"/>
              <a:tabLst/>
              <a:defRPr/>
            </a:pPr>
            <a:r>
              <a:rPr lang="en-US" dirty="0" smtClean="0"/>
              <a:t>Use this for the next few commands!</a:t>
            </a:r>
            <a:endParaRPr lang="en-US" dirty="0"/>
          </a:p>
        </p:txBody>
      </p:sp>
    </p:spTree>
    <p:extLst>
      <p:ext uri="{BB962C8B-B14F-4D97-AF65-F5344CB8AC3E}">
        <p14:creationId xmlns:p14="http://schemas.microsoft.com/office/powerpoint/2010/main" val="8775294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pwd</a:t>
            </a:r>
            <a:endParaRPr lang="en-US" dirty="0"/>
          </a:p>
        </p:txBody>
      </p:sp>
      <p:sp>
        <p:nvSpPr>
          <p:cNvPr id="3" name="Content Placeholder 2"/>
          <p:cNvSpPr>
            <a:spLocks noGrp="1"/>
          </p:cNvSpPr>
          <p:nvPr>
            <p:ph idx="1"/>
          </p:nvPr>
        </p:nvSpPr>
        <p:spPr>
          <a:xfrm>
            <a:off x="1028700" y="4149968"/>
            <a:ext cx="7200900" cy="1688124"/>
          </a:xfrm>
        </p:spPr>
        <p:txBody>
          <a:bodyPr>
            <a:normAutofit lnSpcReduction="10000"/>
          </a:bodyPr>
          <a:lstStyle/>
          <a:p>
            <a:pPr marR="0" lvl="0" defTabSz="914400" eaLnBrk="1" fontAlgn="auto" latinLnBrk="0" hangingPunct="1">
              <a:lnSpc>
                <a:spcPct val="100000"/>
              </a:lnSpc>
              <a:spcBef>
                <a:spcPts val="0"/>
              </a:spcBef>
              <a:spcAft>
                <a:spcPts val="0"/>
              </a:spcAft>
              <a:buClrTx/>
              <a:buSzTx/>
              <a:buFontTx/>
              <a:buChar char="-"/>
              <a:tabLst/>
              <a:defRPr/>
            </a:pPr>
            <a:r>
              <a:rPr lang="en-US" dirty="0" err="1" smtClean="0"/>
              <a:t>pwd</a:t>
            </a:r>
            <a:r>
              <a:rPr lang="en-US" dirty="0" smtClean="0"/>
              <a:t>: print working directory</a:t>
            </a:r>
          </a:p>
          <a:p>
            <a:pPr marR="0" lvl="0" defTabSz="914400" eaLnBrk="1" fontAlgn="auto" latinLnBrk="0" hangingPunct="1">
              <a:lnSpc>
                <a:spcPct val="100000"/>
              </a:lnSpc>
              <a:spcBef>
                <a:spcPts val="0"/>
              </a:spcBef>
              <a:spcAft>
                <a:spcPts val="0"/>
              </a:spcAft>
              <a:buClrTx/>
              <a:buSzTx/>
              <a:buFontTx/>
              <a:buChar char="-"/>
              <a:tabLst/>
              <a:defRPr/>
            </a:pPr>
            <a:r>
              <a:rPr lang="en-US" dirty="0" smtClean="0"/>
              <a:t>shows which directory you are currently in</a:t>
            </a:r>
          </a:p>
          <a:p>
            <a:pPr marR="0" lvl="0" defTabSz="914400" eaLnBrk="1" fontAlgn="auto" latinLnBrk="0" hangingPunct="1">
              <a:lnSpc>
                <a:spcPct val="100000"/>
              </a:lnSpc>
              <a:spcBef>
                <a:spcPts val="0"/>
              </a:spcBef>
              <a:spcAft>
                <a:spcPts val="0"/>
              </a:spcAft>
              <a:buClrTx/>
              <a:buSzTx/>
              <a:buFontTx/>
              <a:buChar char="-"/>
              <a:tabLst/>
              <a:defRPr/>
            </a:pPr>
            <a:r>
              <a:rPr lang="en-US" dirty="0" smtClean="0"/>
              <a:t>/ </a:t>
            </a:r>
            <a:r>
              <a:rPr lang="en-US" dirty="0" err="1" smtClean="0"/>
              <a:t>deliminates</a:t>
            </a:r>
            <a:r>
              <a:rPr lang="en-US" dirty="0" smtClean="0"/>
              <a:t> different parts of the directory structure (like URLs!)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45" r="46447"/>
          <a:stretch/>
        </p:blipFill>
        <p:spPr>
          <a:xfrm>
            <a:off x="1776047" y="2479430"/>
            <a:ext cx="5855676" cy="1008667"/>
          </a:xfrm>
          <a:prstGeom prst="rect">
            <a:avLst/>
          </a:prstGeom>
        </p:spPr>
      </p:pic>
    </p:spTree>
    <p:extLst>
      <p:ext uri="{BB962C8B-B14F-4D97-AF65-F5344CB8AC3E}">
        <p14:creationId xmlns:p14="http://schemas.microsoft.com/office/powerpoint/2010/main" val="16795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a:t>
            </a:r>
            <a:endParaRPr lang="en-US" dirty="0"/>
          </a:p>
        </p:txBody>
      </p:sp>
      <p:sp>
        <p:nvSpPr>
          <p:cNvPr id="3" name="Content Placeholder 2"/>
          <p:cNvSpPr>
            <a:spLocks noGrp="1"/>
          </p:cNvSpPr>
          <p:nvPr>
            <p:ph idx="1"/>
          </p:nvPr>
        </p:nvSpPr>
        <p:spPr>
          <a:xfrm>
            <a:off x="1028700" y="4149968"/>
            <a:ext cx="7200900" cy="1688124"/>
          </a:xfrm>
        </p:spPr>
        <p:txBody>
          <a:bodyPr>
            <a:normAutofit lnSpcReduction="10000"/>
          </a:bodyPr>
          <a:lstStyle/>
          <a:p>
            <a:pPr marR="0" lvl="0" defTabSz="914400" eaLnBrk="1" fontAlgn="auto" latinLnBrk="0" hangingPunct="1">
              <a:lnSpc>
                <a:spcPct val="100000"/>
              </a:lnSpc>
              <a:spcBef>
                <a:spcPts val="0"/>
              </a:spcBef>
              <a:spcAft>
                <a:spcPts val="0"/>
              </a:spcAft>
              <a:buClrTx/>
              <a:buSzTx/>
              <a:buFontTx/>
              <a:buChar char="-"/>
              <a:tabLst/>
              <a:defRPr/>
            </a:pPr>
            <a:r>
              <a:rPr lang="en-US" dirty="0" smtClean="0"/>
              <a:t>ls: list</a:t>
            </a:r>
          </a:p>
          <a:p>
            <a:pPr marR="0" lvl="0" defTabSz="914400" eaLnBrk="1" fontAlgn="auto" latinLnBrk="0" hangingPunct="1">
              <a:lnSpc>
                <a:spcPct val="100000"/>
              </a:lnSpc>
              <a:spcBef>
                <a:spcPts val="0"/>
              </a:spcBef>
              <a:spcAft>
                <a:spcPts val="0"/>
              </a:spcAft>
              <a:buClrTx/>
              <a:buSzTx/>
              <a:buFontTx/>
              <a:buChar char="-"/>
              <a:tabLst/>
              <a:defRPr/>
            </a:pPr>
            <a:r>
              <a:rPr lang="en-US" dirty="0"/>
              <a:t>l</a:t>
            </a:r>
            <a:r>
              <a:rPr lang="en-US" dirty="0" smtClean="0"/>
              <a:t>ist files in current working directory</a:t>
            </a:r>
          </a:p>
          <a:p>
            <a:pPr marR="0" lvl="0" defTabSz="914400" eaLnBrk="1" fontAlgn="auto" latinLnBrk="0" hangingPunct="1">
              <a:lnSpc>
                <a:spcPct val="100000"/>
              </a:lnSpc>
              <a:spcBef>
                <a:spcPts val="0"/>
              </a:spcBef>
              <a:spcAft>
                <a:spcPts val="0"/>
              </a:spcAft>
              <a:buClrTx/>
              <a:buSzTx/>
              <a:buFontTx/>
              <a:buChar char="-"/>
              <a:tabLst/>
              <a:defRPr/>
            </a:pPr>
            <a:r>
              <a:rPr lang="en-US" dirty="0" smtClean="0"/>
              <a:t>rule of silence: if there are no files, nothing will be printed!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432" y="2294793"/>
            <a:ext cx="5953956" cy="1186962"/>
          </a:xfrm>
          <a:prstGeom prst="rect">
            <a:avLst/>
          </a:prstGeom>
        </p:spPr>
      </p:pic>
    </p:spTree>
    <p:extLst>
      <p:ext uri="{BB962C8B-B14F-4D97-AF65-F5344CB8AC3E}">
        <p14:creationId xmlns:p14="http://schemas.microsoft.com/office/powerpoint/2010/main" val="52821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mkdir</a:t>
            </a:r>
            <a:endParaRPr lang="en-US" dirty="0"/>
          </a:p>
        </p:txBody>
      </p:sp>
      <p:sp>
        <p:nvSpPr>
          <p:cNvPr id="3" name="Content Placeholder 2"/>
          <p:cNvSpPr>
            <a:spLocks noGrp="1"/>
          </p:cNvSpPr>
          <p:nvPr>
            <p:ph idx="1"/>
          </p:nvPr>
        </p:nvSpPr>
        <p:spPr>
          <a:xfrm>
            <a:off x="1028700" y="4220308"/>
            <a:ext cx="7200900" cy="1647092"/>
          </a:xfrm>
        </p:spPr>
        <p:txBody>
          <a:bodyPr>
            <a:normAutofit fontScale="92500" lnSpcReduction="10000"/>
          </a:bodyPr>
          <a:lstStyle/>
          <a:p>
            <a:pPr marR="0" lvl="0" defTabSz="914400" eaLnBrk="1" fontAlgn="auto" latinLnBrk="0" hangingPunct="1">
              <a:lnSpc>
                <a:spcPct val="100000"/>
              </a:lnSpc>
              <a:spcBef>
                <a:spcPts val="0"/>
              </a:spcBef>
              <a:spcAft>
                <a:spcPts val="0"/>
              </a:spcAft>
              <a:buClrTx/>
              <a:buSzTx/>
              <a:buFontTx/>
              <a:buChar char="-"/>
              <a:tabLst/>
              <a:defRPr/>
            </a:pPr>
            <a:r>
              <a:rPr lang="en-US" dirty="0" err="1" smtClean="0"/>
              <a:t>mkdir</a:t>
            </a:r>
            <a:r>
              <a:rPr lang="en-US" dirty="0" smtClean="0"/>
              <a:t>: make a subdirectory</a:t>
            </a:r>
          </a:p>
          <a:p>
            <a:pPr marR="0" lvl="0" defTabSz="914400" eaLnBrk="1" fontAlgn="auto" latinLnBrk="0" hangingPunct="1">
              <a:lnSpc>
                <a:spcPct val="100000"/>
              </a:lnSpc>
              <a:spcBef>
                <a:spcPts val="0"/>
              </a:spcBef>
              <a:spcAft>
                <a:spcPts val="0"/>
              </a:spcAft>
              <a:buClrTx/>
              <a:buSzTx/>
              <a:buFontTx/>
              <a:buChar char="-"/>
              <a:tabLst/>
              <a:defRPr/>
            </a:pPr>
            <a:r>
              <a:rPr lang="en-US" dirty="0" smtClean="0"/>
              <a:t>creates a subdirectory with given name in the current directory</a:t>
            </a:r>
          </a:p>
          <a:p>
            <a:pPr marR="0" lvl="0" defTabSz="914400" eaLnBrk="1" fontAlgn="auto" latinLnBrk="0" hangingPunct="1">
              <a:lnSpc>
                <a:spcPct val="100000"/>
              </a:lnSpc>
              <a:spcBef>
                <a:spcPts val="0"/>
              </a:spcBef>
              <a:spcAft>
                <a:spcPts val="0"/>
              </a:spcAft>
              <a:buClrTx/>
              <a:buSzTx/>
              <a:buFontTx/>
              <a:buChar char="-"/>
              <a:tabLst/>
              <a:defRPr/>
            </a:pPr>
            <a:r>
              <a:rPr lang="en-US" dirty="0" smtClean="0"/>
              <a:t>you can use ’ls’ to check your directory</a:t>
            </a:r>
          </a:p>
          <a:p>
            <a:pPr marR="0" lvl="0" defTabSz="914400" eaLnBrk="1" fontAlgn="auto" latinLnBrk="0" hangingPunct="1">
              <a:lnSpc>
                <a:spcPct val="100000"/>
              </a:lnSpc>
              <a:spcBef>
                <a:spcPts val="0"/>
              </a:spcBef>
              <a:spcAft>
                <a:spcPts val="0"/>
              </a:spcAft>
              <a:buClrTx/>
              <a:buSzTx/>
              <a:buFontTx/>
              <a:buChar char="-"/>
              <a:tabLst/>
              <a:defRP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522" y="1978268"/>
            <a:ext cx="5033311" cy="1855178"/>
          </a:xfrm>
          <a:prstGeom prst="rect">
            <a:avLst/>
          </a:prstGeom>
        </p:spPr>
      </p:pic>
    </p:spTree>
    <p:extLst>
      <p:ext uri="{BB962C8B-B14F-4D97-AF65-F5344CB8AC3E}">
        <p14:creationId xmlns:p14="http://schemas.microsoft.com/office/powerpoint/2010/main" val="112805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Plans for today</a:t>
            </a:r>
            <a:endParaRPr lang="en-US" dirty="0"/>
          </a:p>
        </p:txBody>
      </p:sp>
      <p:sp>
        <p:nvSpPr>
          <p:cNvPr id="3" name="Content Placeholder 2"/>
          <p:cNvSpPr>
            <a:spLocks noGrp="1"/>
          </p:cNvSpPr>
          <p:nvPr>
            <p:ph idx="1"/>
          </p:nvPr>
        </p:nvSpPr>
        <p:spPr/>
        <p:txBody>
          <a:bodyPr/>
          <a:lstStyle/>
          <a:p>
            <a:pPr marR="0" lvl="0" defTabSz="914400" eaLnBrk="1" fontAlgn="auto" latinLnBrk="0" hangingPunct="1">
              <a:lnSpc>
                <a:spcPct val="100000"/>
              </a:lnSpc>
              <a:spcBef>
                <a:spcPts val="0"/>
              </a:spcBef>
              <a:spcAft>
                <a:spcPts val="0"/>
              </a:spcAft>
              <a:buClrTx/>
              <a:buSzTx/>
              <a:buFontTx/>
              <a:buChar char="-"/>
              <a:tabLst/>
              <a:defRPr/>
            </a:pPr>
            <a:r>
              <a:rPr lang="en-US" dirty="0" smtClean="0"/>
              <a:t>Recap: finding the maximum (flowchart)</a:t>
            </a:r>
          </a:p>
          <a:p>
            <a:pPr marR="0" lvl="0" defTabSz="914400" eaLnBrk="1" fontAlgn="auto" latinLnBrk="0" hangingPunct="1">
              <a:lnSpc>
                <a:spcPct val="100000"/>
              </a:lnSpc>
              <a:spcBef>
                <a:spcPts val="0"/>
              </a:spcBef>
              <a:spcAft>
                <a:spcPts val="0"/>
              </a:spcAft>
              <a:buClrTx/>
              <a:buSzTx/>
              <a:buFontTx/>
              <a:buChar char="-"/>
              <a:tabLst/>
              <a:defRPr/>
            </a:pPr>
            <a:r>
              <a:rPr lang="en-US" dirty="0" smtClean="0"/>
              <a:t>Problem Set 1</a:t>
            </a:r>
          </a:p>
          <a:p>
            <a:pPr marR="0" lvl="0" defTabSz="914400" eaLnBrk="1" fontAlgn="auto" latinLnBrk="0" hangingPunct="1">
              <a:lnSpc>
                <a:spcPct val="100000"/>
              </a:lnSpc>
              <a:spcBef>
                <a:spcPts val="0"/>
              </a:spcBef>
              <a:spcAft>
                <a:spcPts val="0"/>
              </a:spcAft>
              <a:buClrTx/>
              <a:buSzTx/>
              <a:buFontTx/>
              <a:buChar char="-"/>
              <a:tabLst/>
              <a:defRPr/>
            </a:pPr>
            <a:endParaRPr lang="en-US" dirty="0" smtClean="0"/>
          </a:p>
          <a:p>
            <a:pPr marR="0" lvl="0" defTabSz="914400" eaLnBrk="1" fontAlgn="auto" latinLnBrk="0" hangingPunct="1">
              <a:lnSpc>
                <a:spcPct val="100000"/>
              </a:lnSpc>
              <a:spcBef>
                <a:spcPts val="0"/>
              </a:spcBef>
              <a:spcAft>
                <a:spcPts val="0"/>
              </a:spcAft>
              <a:buClrTx/>
              <a:buSzTx/>
              <a:buFontTx/>
              <a:buChar char="-"/>
              <a:tabLst/>
              <a:defRPr/>
            </a:pPr>
            <a:r>
              <a:rPr lang="en-US" dirty="0" smtClean="0"/>
              <a:t>Accessing pe111 to pe120</a:t>
            </a:r>
          </a:p>
          <a:p>
            <a:pPr marR="0" lvl="0" defTabSz="914400" eaLnBrk="1" fontAlgn="auto" latinLnBrk="0" hangingPunct="1">
              <a:lnSpc>
                <a:spcPct val="100000"/>
              </a:lnSpc>
              <a:spcBef>
                <a:spcPts val="0"/>
              </a:spcBef>
              <a:spcAft>
                <a:spcPts val="0"/>
              </a:spcAft>
              <a:buClrTx/>
              <a:buSzTx/>
              <a:buFontTx/>
              <a:buChar char="-"/>
              <a:tabLst/>
              <a:defRPr/>
            </a:pPr>
            <a:r>
              <a:rPr lang="en-US" dirty="0" smtClean="0"/>
              <a:t>Basic UNIX commands</a:t>
            </a:r>
            <a:endParaRPr lang="en-US" dirty="0"/>
          </a:p>
        </p:txBody>
      </p:sp>
    </p:spTree>
    <p:extLst>
      <p:ext uri="{BB962C8B-B14F-4D97-AF65-F5344CB8AC3E}">
        <p14:creationId xmlns:p14="http://schemas.microsoft.com/office/powerpoint/2010/main" val="1749502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mkdir</a:t>
            </a:r>
            <a:endParaRPr lang="en-US" dirty="0"/>
          </a:p>
        </p:txBody>
      </p:sp>
      <p:sp>
        <p:nvSpPr>
          <p:cNvPr id="3" name="Content Placeholder 2"/>
          <p:cNvSpPr>
            <a:spLocks noGrp="1"/>
          </p:cNvSpPr>
          <p:nvPr>
            <p:ph idx="1"/>
          </p:nvPr>
        </p:nvSpPr>
        <p:spPr>
          <a:xfrm>
            <a:off x="1028700" y="4220308"/>
            <a:ext cx="7200900" cy="1647092"/>
          </a:xfrm>
        </p:spPr>
        <p:txBody>
          <a:bodyPr>
            <a:normAutofit lnSpcReduction="10000"/>
          </a:bodyPr>
          <a:lstStyle/>
          <a:p>
            <a:pPr marR="0" lvl="0" defTabSz="914400" eaLnBrk="1" fontAlgn="auto" latinLnBrk="0" hangingPunct="1">
              <a:lnSpc>
                <a:spcPct val="100000"/>
              </a:lnSpc>
              <a:spcBef>
                <a:spcPts val="0"/>
              </a:spcBef>
              <a:spcAft>
                <a:spcPts val="0"/>
              </a:spcAft>
              <a:buClrTx/>
              <a:buSzTx/>
              <a:buFontTx/>
              <a:buChar char="-"/>
              <a:tabLst/>
              <a:defRPr/>
            </a:pPr>
            <a:r>
              <a:rPr lang="en-US" dirty="0" smtClean="0"/>
              <a:t>ls </a:t>
            </a:r>
            <a:r>
              <a:rPr lang="mr-IN" dirty="0" smtClean="0"/>
              <a:t>–</a:t>
            </a:r>
            <a:r>
              <a:rPr lang="en-US" dirty="0" smtClean="0"/>
              <a:t>F : provides more information</a:t>
            </a:r>
          </a:p>
          <a:p>
            <a:pPr marR="0" lvl="0" defTabSz="914400" eaLnBrk="1" fontAlgn="auto" latinLnBrk="0" hangingPunct="1">
              <a:lnSpc>
                <a:spcPct val="100000"/>
              </a:lnSpc>
              <a:spcBef>
                <a:spcPts val="0"/>
              </a:spcBef>
              <a:spcAft>
                <a:spcPts val="0"/>
              </a:spcAft>
              <a:buClrTx/>
              <a:buSzTx/>
              <a:buFontTx/>
              <a:buChar char="-"/>
              <a:tabLst/>
              <a:defRPr/>
            </a:pPr>
            <a:r>
              <a:rPr lang="en-US" dirty="0" smtClean="0"/>
              <a:t>/ in ‘tut01/’ tells you that the file is a directory</a:t>
            </a:r>
          </a:p>
          <a:p>
            <a:pPr marR="0" lvl="0" defTabSz="914400" eaLnBrk="1" fontAlgn="auto" latinLnBrk="0" hangingPunct="1">
              <a:lnSpc>
                <a:spcPct val="100000"/>
              </a:lnSpc>
              <a:spcBef>
                <a:spcPts val="0"/>
              </a:spcBef>
              <a:spcAft>
                <a:spcPts val="0"/>
              </a:spcAft>
              <a:buClrTx/>
              <a:buSzTx/>
              <a:buFontTx/>
              <a:buChar char="-"/>
              <a:tabLst/>
              <a:defRPr/>
            </a:pPr>
            <a:r>
              <a:rPr lang="en-US" dirty="0" smtClean="0"/>
              <a:t>ls </a:t>
            </a:r>
            <a:r>
              <a:rPr lang="mr-IN" dirty="0" smtClean="0"/>
              <a:t>–</a:t>
            </a:r>
            <a:r>
              <a:rPr lang="en-US" dirty="0" smtClean="0"/>
              <a:t>l : shows almost all file information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522" y="1978268"/>
            <a:ext cx="5033311" cy="1855178"/>
          </a:xfrm>
          <a:prstGeom prst="rect">
            <a:avLst/>
          </a:prstGeom>
        </p:spPr>
      </p:pic>
    </p:spTree>
    <p:extLst>
      <p:ext uri="{BB962C8B-B14F-4D97-AF65-F5344CB8AC3E}">
        <p14:creationId xmlns:p14="http://schemas.microsoft.com/office/powerpoint/2010/main" val="8231256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a:t>
            </a:r>
            <a:endParaRPr lang="en-US" dirty="0"/>
          </a:p>
        </p:txBody>
      </p:sp>
      <p:sp>
        <p:nvSpPr>
          <p:cNvPr id="3" name="Content Placeholder 2"/>
          <p:cNvSpPr>
            <a:spLocks noGrp="1"/>
          </p:cNvSpPr>
          <p:nvPr>
            <p:ph idx="1"/>
          </p:nvPr>
        </p:nvSpPr>
        <p:spPr>
          <a:xfrm>
            <a:off x="1028700" y="4536830"/>
            <a:ext cx="7200900" cy="1330569"/>
          </a:xfrm>
        </p:spPr>
        <p:txBody>
          <a:bodyPr>
            <a:normAutofit lnSpcReduction="10000"/>
          </a:bodyPr>
          <a:lstStyle/>
          <a:p>
            <a:pPr marR="0" lvl="0" defTabSz="914400" eaLnBrk="1" fontAlgn="auto" latinLnBrk="0" hangingPunct="1">
              <a:lnSpc>
                <a:spcPct val="100000"/>
              </a:lnSpc>
              <a:spcBef>
                <a:spcPts val="0"/>
              </a:spcBef>
              <a:spcAft>
                <a:spcPts val="0"/>
              </a:spcAft>
              <a:buClrTx/>
              <a:buSzTx/>
              <a:buFontTx/>
              <a:buChar char="-"/>
              <a:tabLst/>
              <a:defRPr/>
            </a:pPr>
            <a:r>
              <a:rPr lang="en-US" dirty="0" smtClean="0"/>
              <a:t>cd: change current working directory</a:t>
            </a:r>
          </a:p>
          <a:p>
            <a:pPr marR="0" lvl="0" defTabSz="914400" eaLnBrk="1" fontAlgn="auto" latinLnBrk="0" hangingPunct="1">
              <a:lnSpc>
                <a:spcPct val="100000"/>
              </a:lnSpc>
              <a:spcBef>
                <a:spcPts val="0"/>
              </a:spcBef>
              <a:spcAft>
                <a:spcPts val="0"/>
              </a:spcAft>
              <a:buClrTx/>
              <a:buSzTx/>
              <a:buFontTx/>
              <a:buChar char="-"/>
              <a:tabLst/>
              <a:defRPr/>
            </a:pPr>
            <a:r>
              <a:rPr lang="en-US" dirty="0" smtClean="0"/>
              <a:t>typing “cd” alone brings you back to your HOME directory!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654" y="2079378"/>
            <a:ext cx="4547089" cy="94077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653" y="2919045"/>
            <a:ext cx="4547089" cy="1077829"/>
          </a:xfrm>
          <a:prstGeom prst="rect">
            <a:avLst/>
          </a:prstGeom>
        </p:spPr>
      </p:pic>
    </p:spTree>
    <p:extLst>
      <p:ext uri="{BB962C8B-B14F-4D97-AF65-F5344CB8AC3E}">
        <p14:creationId xmlns:p14="http://schemas.microsoft.com/office/powerpoint/2010/main" val="131405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a:t>
            </a:r>
            <a:endParaRPr lang="en-US" dirty="0"/>
          </a:p>
        </p:txBody>
      </p:sp>
      <p:sp>
        <p:nvSpPr>
          <p:cNvPr id="3" name="Content Placeholder 2"/>
          <p:cNvSpPr>
            <a:spLocks noGrp="1"/>
          </p:cNvSpPr>
          <p:nvPr>
            <p:ph idx="1"/>
          </p:nvPr>
        </p:nvSpPr>
        <p:spPr>
          <a:xfrm>
            <a:off x="1028700" y="4536830"/>
            <a:ext cx="7200900" cy="1330569"/>
          </a:xfrm>
        </p:spPr>
        <p:txBody>
          <a:bodyPr>
            <a:normAutofit lnSpcReduction="10000"/>
          </a:bodyPr>
          <a:lstStyle/>
          <a:p>
            <a:pPr marR="0" lvl="0" defTabSz="914400" eaLnBrk="1" fontAlgn="auto" latinLnBrk="0" hangingPunct="1">
              <a:lnSpc>
                <a:spcPct val="100000"/>
              </a:lnSpc>
              <a:spcBef>
                <a:spcPts val="0"/>
              </a:spcBef>
              <a:spcAft>
                <a:spcPts val="0"/>
              </a:spcAft>
              <a:buClrTx/>
              <a:buSzTx/>
              <a:buFontTx/>
              <a:buChar char="-"/>
              <a:tabLst/>
              <a:defRPr/>
            </a:pPr>
            <a:r>
              <a:rPr lang="en-US" dirty="0" smtClean="0"/>
              <a:t>.. (two dots) refer to the parent directory</a:t>
            </a:r>
          </a:p>
          <a:p>
            <a:pPr marR="0" lvl="0" defTabSz="914400" eaLnBrk="1" fontAlgn="auto" latinLnBrk="0" hangingPunct="1">
              <a:lnSpc>
                <a:spcPct val="100000"/>
              </a:lnSpc>
              <a:spcBef>
                <a:spcPts val="0"/>
              </a:spcBef>
              <a:spcAft>
                <a:spcPts val="0"/>
              </a:spcAft>
              <a:buClrTx/>
              <a:buSzTx/>
              <a:buFontTx/>
              <a:buChar char="-"/>
              <a:tabLst/>
              <a:defRPr/>
            </a:pPr>
            <a:r>
              <a:rPr lang="en-US" dirty="0" smtClean="0"/>
              <a:t>can also use this to return to HOME directory for this case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654" y="1943099"/>
            <a:ext cx="4547089" cy="94077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190" y="2883876"/>
            <a:ext cx="4512794" cy="940778"/>
          </a:xfrm>
          <a:prstGeom prst="rect">
            <a:avLst/>
          </a:prstGeom>
        </p:spPr>
      </p:pic>
    </p:spTree>
    <p:extLst>
      <p:ext uri="{BB962C8B-B14F-4D97-AF65-F5344CB8AC3E}">
        <p14:creationId xmlns:p14="http://schemas.microsoft.com/office/powerpoint/2010/main" val="4984129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rmdir</a:t>
            </a:r>
            <a:endParaRPr lang="en-US" dirty="0"/>
          </a:p>
        </p:txBody>
      </p:sp>
      <p:sp>
        <p:nvSpPr>
          <p:cNvPr id="3" name="Content Placeholder 2"/>
          <p:cNvSpPr>
            <a:spLocks noGrp="1"/>
          </p:cNvSpPr>
          <p:nvPr>
            <p:ph idx="1"/>
          </p:nvPr>
        </p:nvSpPr>
        <p:spPr>
          <a:xfrm>
            <a:off x="1028700" y="4571999"/>
            <a:ext cx="7200900" cy="1811215"/>
          </a:xfrm>
        </p:spPr>
        <p:txBody>
          <a:bodyPr>
            <a:normAutofit/>
          </a:bodyPr>
          <a:lstStyle/>
          <a:p>
            <a:pPr marR="0" lvl="0" defTabSz="914400" eaLnBrk="1" fontAlgn="auto" latinLnBrk="0" hangingPunct="1">
              <a:lnSpc>
                <a:spcPct val="100000"/>
              </a:lnSpc>
              <a:spcBef>
                <a:spcPts val="0"/>
              </a:spcBef>
              <a:spcAft>
                <a:spcPts val="0"/>
              </a:spcAft>
              <a:buClrTx/>
              <a:buSzTx/>
              <a:buFontTx/>
              <a:buChar char="-"/>
              <a:tabLst/>
              <a:defRPr/>
            </a:pPr>
            <a:r>
              <a:rPr lang="en-US" dirty="0" err="1" smtClean="0"/>
              <a:t>rmdir</a:t>
            </a:r>
            <a:r>
              <a:rPr lang="en-US" dirty="0" smtClean="0"/>
              <a:t>: remove a subdirectory</a:t>
            </a:r>
          </a:p>
          <a:p>
            <a:pPr marR="0" lvl="0" defTabSz="914400" eaLnBrk="1" fontAlgn="auto" latinLnBrk="0" hangingPunct="1">
              <a:lnSpc>
                <a:spcPct val="100000"/>
              </a:lnSpc>
              <a:spcBef>
                <a:spcPts val="0"/>
              </a:spcBef>
              <a:spcAft>
                <a:spcPts val="0"/>
              </a:spcAft>
              <a:buClrTx/>
              <a:buSzTx/>
              <a:buFontTx/>
              <a:buChar char="-"/>
              <a:tabLst/>
              <a:defRPr/>
            </a:pPr>
            <a:r>
              <a:rPr lang="en-US" dirty="0" smtClean="0"/>
              <a:t>Directory must be empty before it can be removed!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593" y="2171700"/>
            <a:ext cx="4884930" cy="2015461"/>
          </a:xfrm>
          <a:prstGeom prst="rect">
            <a:avLst/>
          </a:prstGeom>
        </p:spPr>
      </p:pic>
    </p:spTree>
    <p:extLst>
      <p:ext uri="{BB962C8B-B14F-4D97-AF65-F5344CB8AC3E}">
        <p14:creationId xmlns:p14="http://schemas.microsoft.com/office/powerpoint/2010/main" val="125397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cp</a:t>
            </a:r>
            <a:endParaRPr lang="en-US" dirty="0"/>
          </a:p>
        </p:txBody>
      </p:sp>
      <p:sp>
        <p:nvSpPr>
          <p:cNvPr id="3" name="Content Placeholder 2"/>
          <p:cNvSpPr>
            <a:spLocks noGrp="1"/>
          </p:cNvSpPr>
          <p:nvPr>
            <p:ph idx="1"/>
          </p:nvPr>
        </p:nvSpPr>
        <p:spPr>
          <a:xfrm>
            <a:off x="1028700" y="4114799"/>
            <a:ext cx="7200900" cy="1846385"/>
          </a:xfrm>
        </p:spPr>
        <p:txBody>
          <a:bodyPr>
            <a:normAutofit/>
          </a:bodyPr>
          <a:lstStyle/>
          <a:p>
            <a:pPr marR="0" lvl="0" defTabSz="914400" eaLnBrk="1" fontAlgn="auto" latinLnBrk="0" hangingPunct="1">
              <a:lnSpc>
                <a:spcPct val="100000"/>
              </a:lnSpc>
              <a:spcBef>
                <a:spcPts val="0"/>
              </a:spcBef>
              <a:spcAft>
                <a:spcPts val="0"/>
              </a:spcAft>
              <a:buClrTx/>
              <a:buSzTx/>
              <a:buFontTx/>
              <a:buChar char="-"/>
              <a:tabLst/>
              <a:defRPr/>
            </a:pPr>
            <a:r>
              <a:rPr lang="en-US" dirty="0" err="1" smtClean="0"/>
              <a:t>cp</a:t>
            </a:r>
            <a:r>
              <a:rPr lang="en-US" dirty="0" smtClean="0"/>
              <a:t>: copy files</a:t>
            </a:r>
          </a:p>
          <a:p>
            <a:pPr marR="0" lvl="0" defTabSz="914400" eaLnBrk="1" fontAlgn="auto" latinLnBrk="0" hangingPunct="1">
              <a:lnSpc>
                <a:spcPct val="100000"/>
              </a:lnSpc>
              <a:spcBef>
                <a:spcPts val="0"/>
              </a:spcBef>
              <a:spcAft>
                <a:spcPts val="0"/>
              </a:spcAft>
              <a:buClrTx/>
              <a:buSzTx/>
              <a:buFontTx/>
              <a:buChar char="-"/>
              <a:tabLst/>
              <a:defRPr/>
            </a:pPr>
            <a:r>
              <a:rPr lang="en-US" dirty="0" smtClean="0"/>
              <a:t>here, the file ‘</a:t>
            </a:r>
            <a:r>
              <a:rPr lang="en-US" dirty="0" err="1" smtClean="0"/>
              <a:t>hello.c</a:t>
            </a:r>
            <a:r>
              <a:rPr lang="en-US" dirty="0" smtClean="0"/>
              <a:t>’ is copied from the HOME of user cs1010, under directory tut01 to the current directory</a:t>
            </a:r>
          </a:p>
          <a:p>
            <a:pPr marR="0" lvl="0" defTabSz="914400" eaLnBrk="1" fontAlgn="auto" latinLnBrk="0" hangingPunct="1">
              <a:lnSpc>
                <a:spcPct val="100000"/>
              </a:lnSpc>
              <a:spcBef>
                <a:spcPts val="0"/>
              </a:spcBef>
              <a:spcAft>
                <a:spcPts val="0"/>
              </a:spcAft>
              <a:buClrTx/>
              <a:buSzTx/>
              <a:buFontTx/>
              <a:buChar char="-"/>
              <a:tabLst/>
              <a:defRP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549" y="2342214"/>
            <a:ext cx="6553201" cy="1094601"/>
          </a:xfrm>
          <a:prstGeom prst="rect">
            <a:avLst/>
          </a:prstGeom>
        </p:spPr>
      </p:pic>
    </p:spTree>
    <p:extLst>
      <p:ext uri="{BB962C8B-B14F-4D97-AF65-F5344CB8AC3E}">
        <p14:creationId xmlns:p14="http://schemas.microsoft.com/office/powerpoint/2010/main" val="56474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cp</a:t>
            </a:r>
            <a:endParaRPr lang="en-US" dirty="0"/>
          </a:p>
        </p:txBody>
      </p:sp>
      <p:sp>
        <p:nvSpPr>
          <p:cNvPr id="3" name="Content Placeholder 2"/>
          <p:cNvSpPr>
            <a:spLocks noGrp="1"/>
          </p:cNvSpPr>
          <p:nvPr>
            <p:ph idx="1"/>
          </p:nvPr>
        </p:nvSpPr>
        <p:spPr>
          <a:xfrm>
            <a:off x="1028700" y="4114799"/>
            <a:ext cx="7376746" cy="2004647"/>
          </a:xfrm>
        </p:spPr>
        <p:txBody>
          <a:bodyPr>
            <a:normAutofit fontScale="92500"/>
          </a:bodyPr>
          <a:lstStyle/>
          <a:p>
            <a:pPr marR="0" lvl="0" defTabSz="914400" eaLnBrk="1" fontAlgn="auto" latinLnBrk="0" hangingPunct="1">
              <a:lnSpc>
                <a:spcPct val="100000"/>
              </a:lnSpc>
              <a:spcBef>
                <a:spcPts val="0"/>
              </a:spcBef>
              <a:spcAft>
                <a:spcPts val="0"/>
              </a:spcAft>
              <a:buClrTx/>
              <a:buSzTx/>
              <a:buFontTx/>
              <a:buChar char="-"/>
              <a:tabLst/>
              <a:defRPr/>
            </a:pPr>
            <a:r>
              <a:rPr lang="en-US" dirty="0" err="1" smtClean="0"/>
              <a:t>cp</a:t>
            </a:r>
            <a:r>
              <a:rPr lang="en-US" dirty="0" smtClean="0"/>
              <a:t> </a:t>
            </a:r>
            <a:r>
              <a:rPr lang="mr-IN" dirty="0" smtClean="0"/>
              <a:t>–</a:t>
            </a:r>
            <a:r>
              <a:rPr lang="en-US" dirty="0" smtClean="0"/>
              <a:t>r: copy the whole directory (recursive copy)</a:t>
            </a:r>
          </a:p>
          <a:p>
            <a:pPr marR="0" lvl="0" defTabSz="914400" eaLnBrk="1" fontAlgn="auto" latinLnBrk="0" hangingPunct="1">
              <a:lnSpc>
                <a:spcPct val="100000"/>
              </a:lnSpc>
              <a:spcBef>
                <a:spcPts val="0"/>
              </a:spcBef>
              <a:spcAft>
                <a:spcPts val="0"/>
              </a:spcAft>
              <a:buClrTx/>
              <a:buSzTx/>
              <a:buFontTx/>
              <a:buChar char="-"/>
              <a:tabLst/>
              <a:defRPr/>
            </a:pPr>
            <a:r>
              <a:rPr lang="en-US" dirty="0" smtClean="0"/>
              <a:t>. (single dot) refers to current directory</a:t>
            </a:r>
          </a:p>
          <a:p>
            <a:pPr marR="0" lvl="0" defTabSz="914400" eaLnBrk="1" fontAlgn="auto" latinLnBrk="0" hangingPunct="1">
              <a:lnSpc>
                <a:spcPct val="100000"/>
              </a:lnSpc>
              <a:spcBef>
                <a:spcPts val="0"/>
              </a:spcBef>
              <a:spcAft>
                <a:spcPts val="0"/>
              </a:spcAft>
              <a:buClrTx/>
              <a:buSzTx/>
              <a:buFontTx/>
              <a:buChar char="-"/>
              <a:tabLst/>
              <a:defRPr/>
            </a:pPr>
            <a:r>
              <a:rPr lang="en-US" dirty="0" smtClean="0"/>
              <a:t>everything in ‘tut01’ will be copied to current working directory</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377" y="2647949"/>
            <a:ext cx="5346700" cy="495300"/>
          </a:xfrm>
          <a:prstGeom prst="rect">
            <a:avLst/>
          </a:prstGeom>
        </p:spPr>
      </p:pic>
    </p:spTree>
    <p:extLst>
      <p:ext uri="{BB962C8B-B14F-4D97-AF65-F5344CB8AC3E}">
        <p14:creationId xmlns:p14="http://schemas.microsoft.com/office/powerpoint/2010/main" val="6846773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a:t>
            </a:r>
            <a:endParaRPr lang="en-US" dirty="0"/>
          </a:p>
        </p:txBody>
      </p:sp>
      <p:sp>
        <p:nvSpPr>
          <p:cNvPr id="3" name="Content Placeholder 2"/>
          <p:cNvSpPr>
            <a:spLocks noGrp="1"/>
          </p:cNvSpPr>
          <p:nvPr>
            <p:ph idx="1"/>
          </p:nvPr>
        </p:nvSpPr>
        <p:spPr>
          <a:xfrm>
            <a:off x="1028700" y="4360984"/>
            <a:ext cx="7200900" cy="1506415"/>
          </a:xfrm>
        </p:spPr>
        <p:txBody>
          <a:bodyPr/>
          <a:lstStyle/>
          <a:p>
            <a:pPr marR="0" lvl="0" defTabSz="914400" eaLnBrk="1" fontAlgn="auto" latinLnBrk="0" hangingPunct="1">
              <a:lnSpc>
                <a:spcPct val="100000"/>
              </a:lnSpc>
              <a:spcBef>
                <a:spcPts val="0"/>
              </a:spcBef>
              <a:spcAft>
                <a:spcPts val="0"/>
              </a:spcAft>
              <a:buClrTx/>
              <a:buSzTx/>
              <a:buFontTx/>
              <a:buChar char="-"/>
              <a:tabLst/>
              <a:defRPr/>
            </a:pPr>
            <a:r>
              <a:rPr lang="en-US" dirty="0" smtClean="0"/>
              <a:t>mv: move or rename files</a:t>
            </a:r>
          </a:p>
          <a:p>
            <a:pPr marR="0" lvl="0" defTabSz="914400" eaLnBrk="1" fontAlgn="auto" latinLnBrk="0" hangingPunct="1">
              <a:lnSpc>
                <a:spcPct val="100000"/>
              </a:lnSpc>
              <a:spcBef>
                <a:spcPts val="0"/>
              </a:spcBef>
              <a:spcAft>
                <a:spcPts val="0"/>
              </a:spcAft>
              <a:buClrTx/>
              <a:buSzTx/>
              <a:buFontTx/>
              <a:buChar char="-"/>
              <a:tabLst/>
              <a:defRPr/>
            </a:pPr>
            <a:r>
              <a:rPr lang="en-US" dirty="0" smtClean="0"/>
              <a:t>note: if you have a very long file name, use `TAB` for </a:t>
            </a:r>
            <a:r>
              <a:rPr lang="en-US" dirty="0" err="1" smtClean="0"/>
              <a:t>autocompletion</a:t>
            </a:r>
            <a:r>
              <a:rPr lang="en-US" dirty="0" smtClean="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2456540"/>
            <a:ext cx="3716704" cy="1556998"/>
          </a:xfrm>
          <a:prstGeom prst="rect">
            <a:avLst/>
          </a:prstGeom>
        </p:spPr>
      </p:pic>
      <p:sp>
        <p:nvSpPr>
          <p:cNvPr id="5" name="Content Placeholder 2"/>
          <p:cNvSpPr txBox="1">
            <a:spLocks/>
          </p:cNvSpPr>
          <p:nvPr/>
        </p:nvSpPr>
        <p:spPr>
          <a:xfrm>
            <a:off x="1440473" y="1795096"/>
            <a:ext cx="2893158" cy="753207"/>
          </a:xfrm>
          <a:prstGeom prst="rect">
            <a:avLst/>
          </a:prstGeom>
        </p:spPr>
        <p:txBody>
          <a:bodyPr vert="horz" lIns="91440" tIns="45720" rIns="91440" bIns="45720" rtlCol="0">
            <a:norm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2400" kern="1200" baseline="0">
                <a:solidFill>
                  <a:schemeClr val="tx2"/>
                </a:solidFill>
                <a:latin typeface="+mn-lt"/>
                <a:ea typeface="+mn-ea"/>
                <a:cs typeface="+mn-cs"/>
              </a:defRPr>
            </a:lvl3pPr>
            <a:lvl4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2400" i="1" kern="1200" baseline="0">
                <a:solidFill>
                  <a:schemeClr val="tx2"/>
                </a:solidFill>
                <a:latin typeface="+mn-lt"/>
                <a:ea typeface="+mn-ea"/>
                <a:cs typeface="+mn-cs"/>
              </a:defRPr>
            </a:lvl4pPr>
            <a:lvl5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5pPr>
            <a:lvl6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defTabSz="914400">
              <a:lnSpc>
                <a:spcPct val="100000"/>
              </a:lnSpc>
              <a:spcBef>
                <a:spcPts val="0"/>
              </a:spcBef>
              <a:spcAft>
                <a:spcPts val="0"/>
              </a:spcAft>
              <a:buNone/>
            </a:pPr>
            <a:r>
              <a:rPr lang="en-US"/>
              <a:t>m</a:t>
            </a:r>
            <a:r>
              <a:rPr lang="en-US" smtClean="0"/>
              <a:t>ove </a:t>
            </a:r>
            <a:r>
              <a:rPr lang="en-US" dirty="0" smtClean="0"/>
              <a:t>files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084" y="3002102"/>
            <a:ext cx="3670300" cy="668096"/>
          </a:xfrm>
          <a:prstGeom prst="rect">
            <a:avLst/>
          </a:prstGeom>
        </p:spPr>
      </p:pic>
      <p:sp>
        <p:nvSpPr>
          <p:cNvPr id="7" name="Content Placeholder 2"/>
          <p:cNvSpPr txBox="1">
            <a:spLocks/>
          </p:cNvSpPr>
          <p:nvPr/>
        </p:nvSpPr>
        <p:spPr>
          <a:xfrm>
            <a:off x="5480782" y="1795095"/>
            <a:ext cx="2893158" cy="753207"/>
          </a:xfrm>
          <a:prstGeom prst="rect">
            <a:avLst/>
          </a:prstGeom>
        </p:spPr>
        <p:txBody>
          <a:bodyPr vert="horz" lIns="91440" tIns="45720" rIns="91440" bIns="45720" rtlCol="0">
            <a:norm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800" kern="1200" baseline="0">
                <a:solidFill>
                  <a:schemeClr val="tx2"/>
                </a:solidFill>
                <a:latin typeface="+mn-lt"/>
                <a:ea typeface="+mn-ea"/>
                <a:cs typeface="+mn-cs"/>
              </a:defRPr>
            </a:lvl1pPr>
            <a:lvl2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2800" i="1" kern="1200" baseline="0">
                <a:solidFill>
                  <a:schemeClr val="tx2"/>
                </a:solidFill>
                <a:latin typeface="+mn-lt"/>
                <a:ea typeface="+mn-ea"/>
                <a:cs typeface="+mn-cs"/>
              </a:defRPr>
            </a:lvl2pPr>
            <a:lvl3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2400" kern="1200" baseline="0">
                <a:solidFill>
                  <a:schemeClr val="tx2"/>
                </a:solidFill>
                <a:latin typeface="+mn-lt"/>
                <a:ea typeface="+mn-ea"/>
                <a:cs typeface="+mn-cs"/>
              </a:defRPr>
            </a:lvl3pPr>
            <a:lvl4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2400" i="1" kern="1200" baseline="0">
                <a:solidFill>
                  <a:schemeClr val="tx2"/>
                </a:solidFill>
                <a:latin typeface="+mn-lt"/>
                <a:ea typeface="+mn-ea"/>
                <a:cs typeface="+mn-cs"/>
              </a:defRPr>
            </a:lvl4pPr>
            <a:lvl5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5pPr>
            <a:lvl6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defTabSz="914400">
              <a:lnSpc>
                <a:spcPct val="100000"/>
              </a:lnSpc>
              <a:spcBef>
                <a:spcPts val="0"/>
              </a:spcBef>
              <a:spcAft>
                <a:spcPts val="0"/>
              </a:spcAft>
              <a:buNone/>
            </a:pPr>
            <a:r>
              <a:rPr lang="en-US" dirty="0" smtClean="0"/>
              <a:t>rename files</a:t>
            </a:r>
          </a:p>
        </p:txBody>
      </p:sp>
    </p:spTree>
    <p:extLst>
      <p:ext uri="{BB962C8B-B14F-4D97-AF65-F5344CB8AC3E}">
        <p14:creationId xmlns:p14="http://schemas.microsoft.com/office/powerpoint/2010/main" val="164462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rm</a:t>
            </a:r>
            <a:endParaRPr lang="en-US" dirty="0"/>
          </a:p>
        </p:txBody>
      </p:sp>
      <p:sp>
        <p:nvSpPr>
          <p:cNvPr id="3" name="Content Placeholder 2"/>
          <p:cNvSpPr>
            <a:spLocks noGrp="1"/>
          </p:cNvSpPr>
          <p:nvPr>
            <p:ph idx="1"/>
          </p:nvPr>
        </p:nvSpPr>
        <p:spPr/>
        <p:txBody>
          <a:bodyPr/>
          <a:lstStyle/>
          <a:p>
            <a:pPr marR="0" lvl="0" defTabSz="914400" eaLnBrk="1" fontAlgn="auto" latinLnBrk="0" hangingPunct="1">
              <a:lnSpc>
                <a:spcPct val="100000"/>
              </a:lnSpc>
              <a:spcBef>
                <a:spcPts val="0"/>
              </a:spcBef>
              <a:spcAft>
                <a:spcPts val="0"/>
              </a:spcAft>
              <a:buClrTx/>
              <a:buSzTx/>
              <a:buFontTx/>
              <a:buChar char="-"/>
              <a:tabLst/>
              <a:defRPr/>
            </a:pPr>
            <a:r>
              <a:rPr lang="en-US" dirty="0" err="1" smtClean="0"/>
              <a:t>rm</a:t>
            </a:r>
            <a:r>
              <a:rPr lang="en-US" dirty="0" smtClean="0"/>
              <a:t>: remove files</a:t>
            </a:r>
          </a:p>
          <a:p>
            <a:pPr marR="0" lvl="0" defTabSz="914400" eaLnBrk="1" fontAlgn="auto" latinLnBrk="0" hangingPunct="1">
              <a:lnSpc>
                <a:spcPct val="100000"/>
              </a:lnSpc>
              <a:spcBef>
                <a:spcPts val="0"/>
              </a:spcBef>
              <a:spcAft>
                <a:spcPts val="0"/>
              </a:spcAft>
              <a:buClrTx/>
              <a:buSzTx/>
              <a:buFontTx/>
              <a:buChar char="-"/>
              <a:tabLst/>
              <a:defRPr/>
            </a:pPr>
            <a:r>
              <a:rPr lang="en-US" dirty="0" err="1" smtClean="0"/>
              <a:t>rm</a:t>
            </a:r>
            <a:r>
              <a:rPr lang="en-US" dirty="0" smtClean="0"/>
              <a:t> </a:t>
            </a:r>
            <a:r>
              <a:rPr lang="mr-IN" dirty="0" smtClean="0"/>
              <a:t>–</a:t>
            </a:r>
            <a:r>
              <a:rPr lang="en-US" dirty="0" err="1" smtClean="0"/>
              <a:t>rf</a:t>
            </a:r>
            <a:r>
              <a:rPr lang="en-US" dirty="0" smtClean="0"/>
              <a:t> *: delete all files (recursively delete), no questions asked (forceful delete)</a:t>
            </a:r>
          </a:p>
          <a:p>
            <a:pPr marR="0" lvl="0" defTabSz="914400" eaLnBrk="1" fontAlgn="auto" latinLnBrk="0" hangingPunct="1">
              <a:lnSpc>
                <a:spcPct val="100000"/>
              </a:lnSpc>
              <a:spcBef>
                <a:spcPts val="0"/>
              </a:spcBef>
              <a:spcAft>
                <a:spcPts val="0"/>
              </a:spcAft>
              <a:buClrTx/>
              <a:buSzTx/>
              <a:buFontTx/>
              <a:buChar char="-"/>
              <a:tabLst/>
              <a:defRPr/>
            </a:pPr>
            <a:r>
              <a:rPr lang="en-US" dirty="0" err="1" smtClean="0"/>
              <a:t>rm</a:t>
            </a:r>
            <a:r>
              <a:rPr lang="en-US" dirty="0" smtClean="0"/>
              <a:t> </a:t>
            </a:r>
            <a:r>
              <a:rPr lang="mr-IN" dirty="0" smtClean="0"/>
              <a:t>–</a:t>
            </a:r>
            <a:r>
              <a:rPr lang="en-US" dirty="0" err="1" smtClean="0"/>
              <a:t>i</a:t>
            </a:r>
            <a:r>
              <a:rPr lang="en-US" dirty="0" smtClean="0"/>
              <a:t>: interactively ask if you are sure you want to delete a file</a:t>
            </a:r>
          </a:p>
          <a:p>
            <a:pPr marR="0" lvl="0" defTabSz="914400" eaLnBrk="1" fontAlgn="auto" latinLnBrk="0" hangingPunct="1">
              <a:lnSpc>
                <a:spcPct val="100000"/>
              </a:lnSpc>
              <a:spcBef>
                <a:spcPts val="0"/>
              </a:spcBef>
              <a:spcAft>
                <a:spcPts val="0"/>
              </a:spcAft>
              <a:buClrTx/>
              <a:buSzTx/>
              <a:buFontTx/>
              <a:buChar char="-"/>
              <a:tabLst/>
              <a:defRPr/>
            </a:pPr>
            <a:r>
              <a:rPr lang="en-US" dirty="0"/>
              <a:t>e</a:t>
            </a:r>
            <a:r>
              <a:rPr lang="en-US" dirty="0" smtClean="0"/>
              <a:t>veryone’s accounts have been configured so `</a:t>
            </a:r>
            <a:r>
              <a:rPr lang="en-US" dirty="0" err="1" smtClean="0"/>
              <a:t>rm</a:t>
            </a:r>
            <a:r>
              <a:rPr lang="en-US" dirty="0" smtClean="0"/>
              <a:t>` will become `</a:t>
            </a:r>
            <a:r>
              <a:rPr lang="en-US" dirty="0" err="1" smtClean="0"/>
              <a:t>rm</a:t>
            </a:r>
            <a:r>
              <a:rPr lang="en-US" dirty="0"/>
              <a:t> </a:t>
            </a:r>
            <a:r>
              <a:rPr lang="mr-IN" dirty="0" smtClean="0"/>
              <a:t>–</a:t>
            </a:r>
            <a:r>
              <a:rPr lang="en-US" dirty="0" err="1" smtClean="0"/>
              <a:t>i</a:t>
            </a:r>
            <a:r>
              <a:rPr lang="en-US" dirty="0" smtClean="0"/>
              <a:t>`</a:t>
            </a:r>
          </a:p>
          <a:p>
            <a:pPr marR="0" lvl="0" defTabSz="914400" eaLnBrk="1" fontAlgn="auto" latinLnBrk="0" hangingPunct="1">
              <a:lnSpc>
                <a:spcPct val="100000"/>
              </a:lnSpc>
              <a:spcBef>
                <a:spcPts val="0"/>
              </a:spcBef>
              <a:spcAft>
                <a:spcPts val="0"/>
              </a:spcAft>
              <a:buClrTx/>
              <a:buSzTx/>
              <a:buFontTx/>
              <a:buChar char="-"/>
              <a:tabLst/>
              <a:defRPr/>
            </a:pPr>
            <a:endParaRPr lang="en-US" dirty="0"/>
          </a:p>
        </p:txBody>
      </p:sp>
    </p:spTree>
    <p:extLst>
      <p:ext uri="{BB962C8B-B14F-4D97-AF65-F5344CB8AC3E}">
        <p14:creationId xmlns:p14="http://schemas.microsoft.com/office/powerpoint/2010/main" val="91618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 and run a C program</a:t>
            </a:r>
            <a:endParaRPr lang="en-US" dirty="0"/>
          </a:p>
        </p:txBody>
      </p:sp>
      <p:sp>
        <p:nvSpPr>
          <p:cNvPr id="5" name="Content Placeholder 4"/>
          <p:cNvSpPr>
            <a:spLocks noGrp="1"/>
          </p:cNvSpPr>
          <p:nvPr>
            <p:ph idx="1"/>
          </p:nvPr>
        </p:nvSpPr>
        <p:spPr>
          <a:xfrm>
            <a:off x="1028700" y="4308230"/>
            <a:ext cx="7200900" cy="1559169"/>
          </a:xfrm>
        </p:spPr>
        <p:txBody>
          <a:bodyPr/>
          <a:lstStyle/>
          <a:p>
            <a:pPr marR="0" lvl="0" defTabSz="914400" eaLnBrk="1" fontAlgn="auto" latinLnBrk="0" hangingPunct="1">
              <a:lnSpc>
                <a:spcPct val="100000"/>
              </a:lnSpc>
              <a:spcBef>
                <a:spcPts val="0"/>
              </a:spcBef>
              <a:spcAft>
                <a:spcPts val="0"/>
              </a:spcAft>
              <a:buClrTx/>
              <a:buSzTx/>
              <a:buFontTx/>
              <a:buChar char="-"/>
              <a:tabLst/>
              <a:defRPr/>
            </a:pPr>
            <a:r>
              <a:rPr lang="en-US" dirty="0" smtClean="0"/>
              <a:t>go to the directory containing ’</a:t>
            </a:r>
            <a:r>
              <a:rPr lang="en-US" dirty="0" err="1" smtClean="0"/>
              <a:t>hello.c</a:t>
            </a:r>
            <a:r>
              <a:rPr lang="en-US" dirty="0" smtClean="0"/>
              <a:t>’</a:t>
            </a:r>
          </a:p>
          <a:p>
            <a:pPr marR="0" lvl="0" defTabSz="914400" eaLnBrk="1" fontAlgn="auto" latinLnBrk="0" hangingPunct="1">
              <a:lnSpc>
                <a:spcPct val="100000"/>
              </a:lnSpc>
              <a:spcBef>
                <a:spcPts val="0"/>
              </a:spcBef>
              <a:spcAft>
                <a:spcPts val="0"/>
              </a:spcAft>
              <a:buClrTx/>
              <a:buSzTx/>
              <a:buFontTx/>
              <a:buChar char="-"/>
              <a:tabLst/>
              <a:defRPr/>
            </a:pPr>
            <a:r>
              <a:rPr lang="en-US" dirty="0" smtClean="0"/>
              <a:t>type ‘clang </a:t>
            </a:r>
            <a:r>
              <a:rPr lang="en-US" dirty="0" err="1" smtClean="0"/>
              <a:t>hello.c</a:t>
            </a:r>
            <a:r>
              <a:rPr lang="en-US" dirty="0" smtClean="0"/>
              <a:t>’</a:t>
            </a:r>
          </a:p>
          <a:p>
            <a:pPr marR="0" lvl="0" defTabSz="914400" eaLnBrk="1" fontAlgn="auto" latinLnBrk="0" hangingPunct="1">
              <a:lnSpc>
                <a:spcPct val="100000"/>
              </a:lnSpc>
              <a:spcBef>
                <a:spcPts val="0"/>
              </a:spcBef>
              <a:spcAft>
                <a:spcPts val="0"/>
              </a:spcAft>
              <a:buClrTx/>
              <a:buSzTx/>
              <a:buFontTx/>
              <a:buChar char="-"/>
              <a:tabLst/>
              <a:defRPr/>
            </a:pPr>
            <a:r>
              <a:rPr lang="en-US" dirty="0" smtClean="0"/>
              <a:t>run executable with ‘./</a:t>
            </a:r>
            <a:r>
              <a:rPr lang="en-US" dirty="0" err="1" smtClean="0"/>
              <a:t>a.out</a:t>
            </a:r>
            <a:r>
              <a:rPr lang="en-US" dirty="0" smtClean="0"/>
              <a:t>’</a:t>
            </a:r>
            <a:endParaRPr lang="en-US" dirty="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484" y="1902411"/>
            <a:ext cx="6251331" cy="1920645"/>
          </a:xfrm>
          <a:prstGeom prst="rect">
            <a:avLst/>
          </a:prstGeom>
        </p:spPr>
      </p:pic>
    </p:spTree>
    <p:extLst>
      <p:ext uri="{BB962C8B-B14F-4D97-AF65-F5344CB8AC3E}">
        <p14:creationId xmlns:p14="http://schemas.microsoft.com/office/powerpoint/2010/main" val="7084830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Renaming executable file</a:t>
            </a:r>
            <a:endParaRPr lang="en-US" dirty="0"/>
          </a:p>
        </p:txBody>
      </p:sp>
      <p:sp>
        <p:nvSpPr>
          <p:cNvPr id="3" name="Content Placeholder 2"/>
          <p:cNvSpPr>
            <a:spLocks noGrp="1"/>
          </p:cNvSpPr>
          <p:nvPr>
            <p:ph idx="1"/>
          </p:nvPr>
        </p:nvSpPr>
        <p:spPr/>
        <p:txBody>
          <a:bodyPr/>
          <a:lstStyle/>
          <a:p>
            <a:pPr marR="0" lvl="0" defTabSz="914400" eaLnBrk="1" fontAlgn="auto" latinLnBrk="0" hangingPunct="1">
              <a:lnSpc>
                <a:spcPct val="100000"/>
              </a:lnSpc>
              <a:spcBef>
                <a:spcPts val="0"/>
              </a:spcBef>
              <a:spcAft>
                <a:spcPts val="0"/>
              </a:spcAft>
              <a:buClrTx/>
              <a:buSzTx/>
              <a:buFontTx/>
              <a:buChar char="-"/>
              <a:tabLst/>
              <a:defRPr/>
            </a:pPr>
            <a:r>
              <a:rPr lang="en-US" dirty="0" err="1" smtClean="0"/>
              <a:t>a.out</a:t>
            </a:r>
            <a:r>
              <a:rPr lang="en-US" dirty="0" smtClean="0"/>
              <a:t>: stands for assembler output</a:t>
            </a:r>
          </a:p>
          <a:p>
            <a:pPr marR="0" lvl="0" defTabSz="914400" eaLnBrk="1" fontAlgn="auto" latinLnBrk="0" hangingPunct="1">
              <a:lnSpc>
                <a:spcPct val="100000"/>
              </a:lnSpc>
              <a:spcBef>
                <a:spcPts val="0"/>
              </a:spcBef>
              <a:spcAft>
                <a:spcPts val="0"/>
              </a:spcAft>
              <a:buClrTx/>
              <a:buSzTx/>
              <a:buFontTx/>
              <a:buChar char="-"/>
              <a:tabLst/>
              <a:defRPr/>
            </a:pPr>
            <a:r>
              <a:rPr lang="en-US" dirty="0" smtClean="0"/>
              <a:t>can rename this by using: ‘clang </a:t>
            </a:r>
            <a:r>
              <a:rPr lang="en-US" dirty="0" err="1" smtClean="0"/>
              <a:t>hello.c</a:t>
            </a:r>
            <a:r>
              <a:rPr lang="en-US" dirty="0" smtClean="0"/>
              <a:t> </a:t>
            </a:r>
            <a:r>
              <a:rPr lang="mr-IN" dirty="0" smtClean="0"/>
              <a:t>–</a:t>
            </a:r>
            <a:r>
              <a:rPr lang="en-US" dirty="0" smtClean="0"/>
              <a:t>o hello’ or ‘clang -o hello </a:t>
            </a:r>
            <a:r>
              <a:rPr lang="en-US" dirty="0" err="1" smtClean="0"/>
              <a:t>hello.c</a:t>
            </a:r>
            <a:r>
              <a:rPr lang="en-US" dirty="0" smtClean="0"/>
              <a:t>’</a:t>
            </a:r>
          </a:p>
          <a:p>
            <a:pPr marR="0" lvl="0" defTabSz="914400" eaLnBrk="1" fontAlgn="auto" latinLnBrk="0" hangingPunct="1">
              <a:lnSpc>
                <a:spcPct val="100000"/>
              </a:lnSpc>
              <a:spcBef>
                <a:spcPts val="0"/>
              </a:spcBef>
              <a:spcAft>
                <a:spcPts val="0"/>
              </a:spcAft>
              <a:buClrTx/>
              <a:buSzTx/>
              <a:buFontTx/>
              <a:buChar char="-"/>
              <a:tabLst/>
              <a:defRPr/>
            </a:pPr>
            <a:r>
              <a:rPr lang="en-US" dirty="0" smtClean="0"/>
              <a:t>DO NOT do ‘clang </a:t>
            </a:r>
            <a:r>
              <a:rPr lang="mr-IN" dirty="0" smtClean="0"/>
              <a:t>–</a:t>
            </a:r>
            <a:r>
              <a:rPr lang="en-US" dirty="0" smtClean="0"/>
              <a:t>o </a:t>
            </a:r>
            <a:r>
              <a:rPr lang="en-US" dirty="0" err="1" smtClean="0"/>
              <a:t>hello.c</a:t>
            </a:r>
            <a:r>
              <a:rPr lang="en-US" dirty="0" smtClean="0"/>
              <a:t> hello’ </a:t>
            </a:r>
            <a:r>
              <a:rPr lang="en-US" dirty="0" smtClean="0">
                <a:sym typeface="Wingdings"/>
              </a:rPr>
              <a:t> this will overwrite your code in ‘</a:t>
            </a:r>
            <a:r>
              <a:rPr lang="en-US" dirty="0" err="1" smtClean="0">
                <a:sym typeface="Wingdings"/>
              </a:rPr>
              <a:t>hello.c</a:t>
            </a:r>
            <a:r>
              <a:rPr lang="en-US" dirty="0" smtClean="0">
                <a:sym typeface="Wingdings"/>
              </a:rPr>
              <a:t>’!</a:t>
            </a:r>
            <a:endParaRPr lang="en-US" dirty="0"/>
          </a:p>
        </p:txBody>
      </p:sp>
    </p:spTree>
    <p:extLst>
      <p:ext uri="{BB962C8B-B14F-4D97-AF65-F5344CB8AC3E}">
        <p14:creationId xmlns:p14="http://schemas.microsoft.com/office/powerpoint/2010/main" val="13975027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finding the maximum</a:t>
            </a:r>
            <a:endParaRPr lang="en-US" dirty="0"/>
          </a:p>
        </p:txBody>
      </p:sp>
      <p:sp>
        <p:nvSpPr>
          <p:cNvPr id="4" name="Content Placeholder 3"/>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Input: a finite list </a:t>
            </a:r>
            <a:r>
              <a:rPr lang="en-US" i="1" dirty="0" smtClean="0"/>
              <a:t>L </a:t>
            </a:r>
            <a:r>
              <a:rPr lang="en-US" dirty="0" smtClean="0"/>
              <a:t>of </a:t>
            </a:r>
            <a:r>
              <a:rPr lang="en-US" i="1" dirty="0" smtClean="0"/>
              <a:t>k </a:t>
            </a:r>
            <a:r>
              <a:rPr lang="en-US" dirty="0" smtClean="0"/>
              <a:t>integers (</a:t>
            </a:r>
            <a:r>
              <a:rPr lang="en-US" i="1" dirty="0" smtClean="0"/>
              <a:t>k</a:t>
            </a:r>
            <a:r>
              <a:rPr lang="en-US" dirty="0" smtClean="0"/>
              <a:t> &gt; 0)</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Output: integer with max value from the list</a:t>
            </a:r>
            <a:endParaRPr lang="en-US" dirty="0"/>
          </a:p>
        </p:txBody>
      </p:sp>
      <p:sp>
        <p:nvSpPr>
          <p:cNvPr id="5" name="TextBox 4"/>
          <p:cNvSpPr txBox="1"/>
          <p:nvPr/>
        </p:nvSpPr>
        <p:spPr>
          <a:xfrm>
            <a:off x="2411291" y="4783015"/>
            <a:ext cx="4321419" cy="584775"/>
          </a:xfrm>
          <a:prstGeom prst="rect">
            <a:avLst/>
          </a:prstGeom>
          <a:noFill/>
        </p:spPr>
        <p:txBody>
          <a:bodyPr wrap="square" rtlCol="0">
            <a:spAutoFit/>
          </a:bodyPr>
          <a:lstStyle/>
          <a:p>
            <a:pPr algn="ctr"/>
            <a:r>
              <a:rPr lang="de-DE" sz="3200" dirty="0" smtClean="0"/>
              <a:t>1  </a:t>
            </a:r>
            <a:r>
              <a:rPr lang="de-DE" sz="3200" dirty="0"/>
              <a:t>-4 </a:t>
            </a:r>
            <a:r>
              <a:rPr lang="de-DE" sz="3200" dirty="0" smtClean="0"/>
              <a:t> 0  9  </a:t>
            </a:r>
            <a:endParaRPr lang="en-US" sz="3200" dirty="0"/>
          </a:p>
        </p:txBody>
      </p:sp>
    </p:spTree>
    <p:extLst>
      <p:ext uri="{BB962C8B-B14F-4D97-AF65-F5344CB8AC3E}">
        <p14:creationId xmlns:p14="http://schemas.microsoft.com/office/powerpoint/2010/main" val="19323996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304" y="2430096"/>
            <a:ext cx="7200900" cy="1485900"/>
          </a:xfrm>
        </p:spPr>
        <p:txBody>
          <a:bodyPr/>
          <a:lstStyle/>
          <a:p>
            <a:pPr algn="ctr"/>
            <a:r>
              <a:rPr lang="en-US" dirty="0" smtClean="0"/>
              <a:t>SHORT QUIZ!</a:t>
            </a:r>
            <a:br>
              <a:rPr lang="en-US" dirty="0" smtClean="0"/>
            </a:br>
            <a:r>
              <a:rPr lang="en-US" dirty="0" smtClean="0"/>
              <a:t>(</a:t>
            </a:r>
            <a:r>
              <a:rPr lang="en-US" dirty="0" err="1" smtClean="0"/>
              <a:t>unix</a:t>
            </a:r>
            <a:r>
              <a:rPr lang="en-US" dirty="0" smtClean="0"/>
              <a:t> commands)</a:t>
            </a:r>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100000" l="0" r="96200">
                        <a14:foregroundMark x1="63600" y1="66000" x2="63600" y2="71600"/>
                        <a14:foregroundMark x1="50600" y1="63600" x2="59400" y2="77400"/>
                        <a14:foregroundMark x1="43000" y1="65200" x2="49400" y2="80400"/>
                        <a14:foregroundMark x1="61000" y1="61400" x2="50600" y2="62400"/>
                        <a14:foregroundMark x1="62800" y1="75000" x2="57200" y2="82400"/>
                        <a14:foregroundMark x1="37800" y1="83600" x2="36800" y2="85800"/>
                        <a14:foregroundMark x1="78600" y1="63200" x2="79400" y2="65200"/>
                      </a14:backgroundRemoval>
                    </a14:imgEffect>
                  </a14:imgLayer>
                </a14:imgProps>
              </a:ext>
            </a:extLst>
          </a:blip>
          <a:srcRect t="53669" r="11784"/>
          <a:stretch/>
        </p:blipFill>
        <p:spPr>
          <a:xfrm>
            <a:off x="1520093" y="3915996"/>
            <a:ext cx="5601676" cy="2942004"/>
          </a:xfrm>
          <a:prstGeom prst="rect">
            <a:avLst/>
          </a:prstGeom>
        </p:spPr>
      </p:pic>
    </p:spTree>
    <p:extLst>
      <p:ext uri="{BB962C8B-B14F-4D97-AF65-F5344CB8AC3E}">
        <p14:creationId xmlns:p14="http://schemas.microsoft.com/office/powerpoint/2010/main" val="1783893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Q1: How do you check how to use a command?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None/>
              <a:tabLst/>
              <a:defRPr/>
            </a:pPr>
            <a:r>
              <a:rPr lang="en-US" dirty="0" err="1" smtClean="0"/>
              <a:t>Ans</a:t>
            </a:r>
            <a:r>
              <a:rPr lang="en-US" dirty="0" smtClean="0"/>
              <a:t>: man &lt;command&gt;</a:t>
            </a:r>
          </a:p>
          <a:p>
            <a:pPr marL="514350" marR="0" lvl="0" indent="-514350" defTabSz="914400" eaLnBrk="1" fontAlgn="auto" latinLnBrk="0" hangingPunct="1">
              <a:lnSpc>
                <a:spcPct val="100000"/>
              </a:lnSpc>
              <a:spcBef>
                <a:spcPts val="0"/>
              </a:spcBef>
              <a:spcAft>
                <a:spcPts val="0"/>
              </a:spcAft>
              <a:buClrTx/>
              <a:buSzTx/>
              <a:buFontTx/>
              <a:buAutoNum type="alphaLcPeriod"/>
              <a:tabLst/>
              <a:defRPr/>
            </a:pPr>
            <a:endParaRPr lang="en-US" dirty="0"/>
          </a:p>
        </p:txBody>
      </p:sp>
    </p:spTree>
    <p:extLst>
      <p:ext uri="{BB962C8B-B14F-4D97-AF65-F5344CB8AC3E}">
        <p14:creationId xmlns:p14="http://schemas.microsoft.com/office/powerpoint/2010/main" val="182457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How do you use the auto-completion feature?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t>Ans</a:t>
            </a:r>
            <a:r>
              <a:rPr lang="en-US" dirty="0" smtClean="0"/>
              <a:t>: Type the first letter, then press `TAB`</a:t>
            </a:r>
            <a:endParaRPr lang="en-US" dirty="0"/>
          </a:p>
        </p:txBody>
      </p:sp>
    </p:spTree>
    <p:extLst>
      <p:ext uri="{BB962C8B-B14F-4D97-AF65-F5344CB8AC3E}">
        <p14:creationId xmlns:p14="http://schemas.microsoft.com/office/powerpoint/2010/main" val="110706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Q3: How do you delete a non-empty directory?</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t>Ans</a:t>
            </a:r>
            <a:r>
              <a:rPr lang="en-US" dirty="0" smtClean="0"/>
              <a:t>: </a:t>
            </a:r>
            <a:r>
              <a:rPr lang="en-US" dirty="0" err="1" smtClean="0"/>
              <a:t>rm</a:t>
            </a:r>
            <a:r>
              <a:rPr lang="en-US" dirty="0" smtClean="0"/>
              <a:t> -</a:t>
            </a:r>
            <a:r>
              <a:rPr lang="en-US" dirty="0" err="1" smtClean="0"/>
              <a:t>rf</a:t>
            </a:r>
            <a:endParaRPr lang="en-US" dirty="0"/>
          </a:p>
        </p:txBody>
      </p:sp>
    </p:spTree>
    <p:extLst>
      <p:ext uri="{BB962C8B-B14F-4D97-AF65-F5344CB8AC3E}">
        <p14:creationId xmlns:p14="http://schemas.microsoft.com/office/powerpoint/2010/main" val="166354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Q4: Does a . (single dot) represent the parent working directory or the current working directory?</a:t>
            </a:r>
            <a:endParaRPr lang="en-US" dirty="0"/>
          </a:p>
        </p:txBody>
      </p:sp>
      <p:sp>
        <p:nvSpPr>
          <p:cNvPr id="3" name="Content Placeholder 2"/>
          <p:cNvSpPr>
            <a:spLocks noGrp="1"/>
          </p:cNvSpPr>
          <p:nvPr>
            <p:ph idx="1"/>
          </p:nvPr>
        </p:nvSpPr>
        <p:spPr>
          <a:xfrm>
            <a:off x="1028700" y="3288322"/>
            <a:ext cx="7200900" cy="257907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t>Ans</a:t>
            </a:r>
            <a:r>
              <a:rPr lang="en-US" dirty="0" smtClean="0"/>
              <a:t>: current working directory</a:t>
            </a:r>
            <a:endParaRPr lang="en-US" dirty="0"/>
          </a:p>
        </p:txBody>
      </p:sp>
    </p:spTree>
    <p:extLst>
      <p:ext uri="{BB962C8B-B14F-4D97-AF65-F5344CB8AC3E}">
        <p14:creationId xmlns:p14="http://schemas.microsoft.com/office/powerpoint/2010/main" val="104561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Q5: How do you get a previous command without retyping it?</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t>Ans</a:t>
            </a:r>
            <a:r>
              <a:rPr lang="en-US" dirty="0" smtClean="0"/>
              <a:t>: up arrow</a:t>
            </a:r>
            <a:endParaRPr lang="en-US" dirty="0"/>
          </a:p>
        </p:txBody>
      </p:sp>
    </p:spTree>
    <p:extLst>
      <p:ext uri="{BB962C8B-B14F-4D97-AF65-F5344CB8AC3E}">
        <p14:creationId xmlns:p14="http://schemas.microsoft.com/office/powerpoint/2010/main" val="173803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Tree>
    <p:extLst>
      <p:ext uri="{BB962C8B-B14F-4D97-AF65-F5344CB8AC3E}">
        <p14:creationId xmlns:p14="http://schemas.microsoft.com/office/powerpoint/2010/main" val="20745541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slides</a:t>
            </a:r>
            <a:endParaRPr lang="en-US" dirty="0"/>
          </a:p>
        </p:txBody>
      </p:sp>
    </p:spTree>
    <p:extLst>
      <p:ext uri="{BB962C8B-B14F-4D97-AF65-F5344CB8AC3E}">
        <p14:creationId xmlns:p14="http://schemas.microsoft.com/office/powerpoint/2010/main" val="3552158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69266" y="2023885"/>
            <a:ext cx="8298318" cy="3075162"/>
            <a:chOff x="423081" y="705038"/>
            <a:chExt cx="8298318" cy="3075162"/>
          </a:xfrm>
        </p:grpSpPr>
        <p:sp>
          <p:nvSpPr>
            <p:cNvPr id="8" name="set m to l0…">
              <a:extLst>
                <a:ext uri="{FF2B5EF4-FFF2-40B4-BE49-F238E27FC236}">
                  <a16:creationId xmlns:a16="http://schemas.microsoft.com/office/drawing/2014/main" xmlns="" id="{19427856-2FED-304A-AC54-DBBB92F1834C}"/>
                </a:ext>
              </a:extLst>
            </p:cNvPr>
            <p:cNvSpPr/>
            <p:nvPr/>
          </p:nvSpPr>
          <p:spPr>
            <a:xfrm>
              <a:off x="423081" y="1976368"/>
              <a:ext cx="1295872"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sz="1600" dirty="0">
                  <a:latin typeface="Roboto Regular"/>
                </a:rPr>
                <a:t>set m to l</a:t>
              </a:r>
              <a:r>
                <a:rPr sz="1600" baseline="-5999" dirty="0">
                  <a:latin typeface="Roboto Regular"/>
                </a:rPr>
                <a:t>0</a:t>
              </a:r>
            </a:p>
            <a:p>
              <a:pPr algn="ctr">
                <a:defRPr sz="2000" b="0">
                  <a:latin typeface="+mn-lt"/>
                  <a:ea typeface="+mn-ea"/>
                  <a:cs typeface="+mn-cs"/>
                  <a:sym typeface="Helvetica Neue Medium"/>
                </a:defRPr>
              </a:pPr>
              <a:r>
                <a:rPr sz="1600" dirty="0">
                  <a:latin typeface="Roboto Regular"/>
                </a:rPr>
                <a:t>set i to 1</a:t>
              </a:r>
            </a:p>
          </p:txBody>
        </p:sp>
        <p:sp>
          <p:nvSpPr>
            <p:cNvPr id="9" name="i equals k?">
              <a:extLst>
                <a:ext uri="{FF2B5EF4-FFF2-40B4-BE49-F238E27FC236}">
                  <a16:creationId xmlns:a16="http://schemas.microsoft.com/office/drawing/2014/main" xmlns="" id="{7B062BEB-B0A2-584D-87DB-38CD1C7D2CB5}"/>
                </a:ext>
              </a:extLst>
            </p:cNvPr>
            <p:cNvSpPr/>
            <p:nvPr/>
          </p:nvSpPr>
          <p:spPr>
            <a:xfrm>
              <a:off x="2058100" y="1976368"/>
              <a:ext cx="1667878" cy="8457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i equals k?</a:t>
              </a:r>
            </a:p>
          </p:txBody>
        </p:sp>
        <p:sp>
          <p:nvSpPr>
            <p:cNvPr id="10" name="output m">
              <a:extLst>
                <a:ext uri="{FF2B5EF4-FFF2-40B4-BE49-F238E27FC236}">
                  <a16:creationId xmlns:a16="http://schemas.microsoft.com/office/drawing/2014/main" xmlns="" id="{F7DA2271-F313-8243-99E5-8FD2D0AB6719}"/>
                </a:ext>
              </a:extLst>
            </p:cNvPr>
            <p:cNvSpPr/>
            <p:nvPr/>
          </p:nvSpPr>
          <p:spPr>
            <a:xfrm>
              <a:off x="2342687" y="3242185"/>
              <a:ext cx="1112429" cy="538015"/>
            </a:xfrm>
            <a:prstGeom prst="roundRect">
              <a:avLst>
                <a:gd name="adj" fmla="val 23579"/>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output m</a:t>
              </a:r>
            </a:p>
          </p:txBody>
        </p:sp>
        <p:sp>
          <p:nvSpPr>
            <p:cNvPr id="11" name="YES">
              <a:extLst>
                <a:ext uri="{FF2B5EF4-FFF2-40B4-BE49-F238E27FC236}">
                  <a16:creationId xmlns:a16="http://schemas.microsoft.com/office/drawing/2014/main" xmlns="" id="{9A3C980D-CD16-9047-AFCF-B3156393B5AC}"/>
                </a:ext>
              </a:extLst>
            </p:cNvPr>
            <p:cNvSpPr txBox="1"/>
            <p:nvPr/>
          </p:nvSpPr>
          <p:spPr>
            <a:xfrm>
              <a:off x="2946490" y="2854755"/>
              <a:ext cx="308310"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YES</a:t>
              </a:r>
            </a:p>
          </p:txBody>
        </p:sp>
        <p:sp>
          <p:nvSpPr>
            <p:cNvPr id="12" name="is li &gt; m ?">
              <a:extLst>
                <a:ext uri="{FF2B5EF4-FFF2-40B4-BE49-F238E27FC236}">
                  <a16:creationId xmlns:a16="http://schemas.microsoft.com/office/drawing/2014/main" xmlns="" id="{1E5ACDC0-0C40-264C-8518-7E51BD61C97A}"/>
                </a:ext>
              </a:extLst>
            </p:cNvPr>
            <p:cNvSpPr/>
            <p:nvPr/>
          </p:nvSpPr>
          <p:spPr>
            <a:xfrm>
              <a:off x="4072807" y="1976368"/>
              <a:ext cx="1667878" cy="8457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sz="1600" dirty="0">
                  <a:latin typeface="Roboto Regular"/>
                </a:rPr>
                <a:t>is l</a:t>
              </a:r>
              <a:r>
                <a:rPr sz="1600" baseline="-5999" dirty="0">
                  <a:latin typeface="Roboto Regular"/>
                </a:rPr>
                <a:t>i </a:t>
              </a:r>
              <a:r>
                <a:rPr sz="1600" dirty="0">
                  <a:latin typeface="Roboto Regular"/>
                </a:rPr>
                <a:t>&gt; m ?</a:t>
              </a:r>
            </a:p>
          </p:txBody>
        </p:sp>
        <p:sp>
          <p:nvSpPr>
            <p:cNvPr id="13" name="set m to li">
              <a:extLst>
                <a:ext uri="{FF2B5EF4-FFF2-40B4-BE49-F238E27FC236}">
                  <a16:creationId xmlns:a16="http://schemas.microsoft.com/office/drawing/2014/main" xmlns="" id="{16E46902-5C65-844D-B222-654B0093A5AB}"/>
                </a:ext>
              </a:extLst>
            </p:cNvPr>
            <p:cNvSpPr/>
            <p:nvPr/>
          </p:nvSpPr>
          <p:spPr>
            <a:xfrm>
              <a:off x="6082393" y="1976368"/>
              <a:ext cx="1112429"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sz="1600" dirty="0">
                  <a:latin typeface="Roboto Regular"/>
                </a:rPr>
                <a:t>set m to l</a:t>
              </a:r>
              <a:r>
                <a:rPr sz="1600" baseline="-5999" dirty="0">
                  <a:latin typeface="Roboto Regular"/>
                </a:rPr>
                <a:t>i</a:t>
              </a:r>
            </a:p>
          </p:txBody>
        </p:sp>
        <p:sp>
          <p:nvSpPr>
            <p:cNvPr id="18" name="increment i">
              <a:extLst>
                <a:ext uri="{FF2B5EF4-FFF2-40B4-BE49-F238E27FC236}">
                  <a16:creationId xmlns:a16="http://schemas.microsoft.com/office/drawing/2014/main" xmlns="" id="{B951E62E-9A5C-564F-94B0-37DF3F685CF3}"/>
                </a:ext>
              </a:extLst>
            </p:cNvPr>
            <p:cNvSpPr/>
            <p:nvPr/>
          </p:nvSpPr>
          <p:spPr>
            <a:xfrm>
              <a:off x="7608969" y="1976368"/>
              <a:ext cx="1112430"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increment i</a:t>
              </a:r>
            </a:p>
          </p:txBody>
        </p:sp>
        <p:sp>
          <p:nvSpPr>
            <p:cNvPr id="20" name="YES">
              <a:extLst>
                <a:ext uri="{FF2B5EF4-FFF2-40B4-BE49-F238E27FC236}">
                  <a16:creationId xmlns:a16="http://schemas.microsoft.com/office/drawing/2014/main" xmlns="" id="{F3806876-4E5F-2C44-AD7C-D21DEE6EDA29}"/>
                </a:ext>
              </a:extLst>
            </p:cNvPr>
            <p:cNvSpPr txBox="1"/>
            <p:nvPr/>
          </p:nvSpPr>
          <p:spPr>
            <a:xfrm>
              <a:off x="5727736" y="2402580"/>
              <a:ext cx="308310"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YES</a:t>
              </a:r>
            </a:p>
          </p:txBody>
        </p:sp>
        <p:sp>
          <p:nvSpPr>
            <p:cNvPr id="23" name="NO">
              <a:extLst>
                <a:ext uri="{FF2B5EF4-FFF2-40B4-BE49-F238E27FC236}">
                  <a16:creationId xmlns:a16="http://schemas.microsoft.com/office/drawing/2014/main" xmlns="" id="{D6E04EC0-AD8E-0746-920D-B203E54AE168}"/>
                </a:ext>
              </a:extLst>
            </p:cNvPr>
            <p:cNvSpPr txBox="1"/>
            <p:nvPr/>
          </p:nvSpPr>
          <p:spPr>
            <a:xfrm>
              <a:off x="3736637" y="2402580"/>
              <a:ext cx="245793"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NO</a:t>
              </a:r>
            </a:p>
          </p:txBody>
        </p:sp>
        <p:sp>
          <p:nvSpPr>
            <p:cNvPr id="24" name="NO">
              <a:extLst>
                <a:ext uri="{FF2B5EF4-FFF2-40B4-BE49-F238E27FC236}">
                  <a16:creationId xmlns:a16="http://schemas.microsoft.com/office/drawing/2014/main" xmlns="" id="{F9377C10-CE72-C24E-9C3C-0EB826D18991}"/>
                </a:ext>
              </a:extLst>
            </p:cNvPr>
            <p:cNvSpPr txBox="1"/>
            <p:nvPr/>
          </p:nvSpPr>
          <p:spPr>
            <a:xfrm>
              <a:off x="4959155" y="2854755"/>
              <a:ext cx="245793"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NO</a:t>
              </a:r>
            </a:p>
          </p:txBody>
        </p:sp>
        <p:sp>
          <p:nvSpPr>
            <p:cNvPr id="25" name="input k and l0..lk-1">
              <a:extLst>
                <a:ext uri="{FF2B5EF4-FFF2-40B4-BE49-F238E27FC236}">
                  <a16:creationId xmlns:a16="http://schemas.microsoft.com/office/drawing/2014/main" xmlns="" id="{F8CD4E6A-8BC4-2F4B-808F-294F54EC7D50}"/>
                </a:ext>
              </a:extLst>
            </p:cNvPr>
            <p:cNvSpPr/>
            <p:nvPr/>
          </p:nvSpPr>
          <p:spPr>
            <a:xfrm>
              <a:off x="472921" y="705038"/>
              <a:ext cx="1204152" cy="741623"/>
            </a:xfrm>
            <a:prstGeom prst="roundRect">
              <a:avLst>
                <a:gd name="adj" fmla="val 23579"/>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lang="en-US" sz="1600" dirty="0">
                  <a:latin typeface="Roboto Regular"/>
                </a:rPr>
                <a:t>input k and l</a:t>
              </a:r>
              <a:r>
                <a:rPr lang="en-US" sz="1600" baseline="-25000" dirty="0">
                  <a:latin typeface="Roboto Regular"/>
                </a:rPr>
                <a:t>0</a:t>
              </a:r>
              <a:r>
                <a:rPr lang="en-US" sz="1600" dirty="0">
                  <a:latin typeface="Roboto Regular"/>
                </a:rPr>
                <a:t> .. l</a:t>
              </a:r>
              <a:r>
                <a:rPr lang="en-US" sz="1600" baseline="-25000" dirty="0">
                  <a:latin typeface="Roboto Regular"/>
                </a:rPr>
                <a:t>k-1</a:t>
              </a:r>
              <a:r>
                <a:rPr lang="en-US" sz="1600" dirty="0">
                  <a:latin typeface="Roboto Regular"/>
                </a:rPr>
                <a:t> </a:t>
              </a:r>
              <a:endParaRPr sz="1600" dirty="0">
                <a:latin typeface="Roboto Regular"/>
              </a:endParaRPr>
            </a:p>
          </p:txBody>
        </p:sp>
        <p:cxnSp>
          <p:nvCxnSpPr>
            <p:cNvPr id="29" name="Straight Arrow Connector 28">
              <a:extLst>
                <a:ext uri="{FF2B5EF4-FFF2-40B4-BE49-F238E27FC236}">
                  <a16:creationId xmlns:a16="http://schemas.microsoft.com/office/drawing/2014/main" xmlns="" id="{B6E99402-7DE6-4D46-82D5-8E87D124C052}"/>
                </a:ext>
              </a:extLst>
            </p:cNvPr>
            <p:cNvCxnSpPr>
              <a:cxnSpLocks/>
              <a:stCxn id="25" idx="2"/>
              <a:endCxn id="8" idx="0"/>
            </p:cNvCxnSpPr>
            <p:nvPr/>
          </p:nvCxnSpPr>
          <p:spPr>
            <a:xfrm flipH="1">
              <a:off x="1071017" y="1446661"/>
              <a:ext cx="3980" cy="529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9C371C44-767B-B34B-912B-9789AB848F15}"/>
                </a:ext>
              </a:extLst>
            </p:cNvPr>
            <p:cNvCxnSpPr>
              <a:cxnSpLocks/>
              <a:stCxn id="8" idx="3"/>
            </p:cNvCxnSpPr>
            <p:nvPr/>
          </p:nvCxnSpPr>
          <p:spPr>
            <a:xfrm>
              <a:off x="1718953" y="2399222"/>
              <a:ext cx="3391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77D9FB88-F68E-2240-BE4F-1A05BCE70322}"/>
                </a:ext>
              </a:extLst>
            </p:cNvPr>
            <p:cNvCxnSpPr>
              <a:cxnSpLocks/>
              <a:endCxn id="10" idx="0"/>
            </p:cNvCxnSpPr>
            <p:nvPr/>
          </p:nvCxnSpPr>
          <p:spPr>
            <a:xfrm>
              <a:off x="2898902" y="2822076"/>
              <a:ext cx="0" cy="420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EA8C3BD8-0440-694E-A0A1-9C9B70FA159F}"/>
                </a:ext>
              </a:extLst>
            </p:cNvPr>
            <p:cNvCxnSpPr>
              <a:cxnSpLocks/>
            </p:cNvCxnSpPr>
            <p:nvPr/>
          </p:nvCxnSpPr>
          <p:spPr>
            <a:xfrm flipV="1">
              <a:off x="3727450" y="2397125"/>
              <a:ext cx="3453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EF3982BD-8054-794C-A92B-2C33F1641043}"/>
                </a:ext>
              </a:extLst>
            </p:cNvPr>
            <p:cNvCxnSpPr>
              <a:cxnSpLocks/>
              <a:endCxn id="13" idx="1"/>
            </p:cNvCxnSpPr>
            <p:nvPr/>
          </p:nvCxnSpPr>
          <p:spPr>
            <a:xfrm>
              <a:off x="5740685" y="2397126"/>
              <a:ext cx="341708" cy="2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566B3FE2-FED4-9D4C-92B2-6991AD01F3B6}"/>
                </a:ext>
              </a:extLst>
            </p:cNvPr>
            <p:cNvCxnSpPr>
              <a:stCxn id="13" idx="3"/>
              <a:endCxn id="18" idx="1"/>
            </p:cNvCxnSpPr>
            <p:nvPr/>
          </p:nvCxnSpPr>
          <p:spPr>
            <a:xfrm>
              <a:off x="7194822" y="2399222"/>
              <a:ext cx="4141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xmlns="" id="{C160178D-EF77-D94F-9065-3721C717F879}"/>
                </a:ext>
              </a:extLst>
            </p:cNvPr>
            <p:cNvCxnSpPr>
              <a:endCxn id="18" idx="2"/>
            </p:cNvCxnSpPr>
            <p:nvPr/>
          </p:nvCxnSpPr>
          <p:spPr>
            <a:xfrm>
              <a:off x="4900661" y="2822076"/>
              <a:ext cx="3264523" cy="12700"/>
            </a:xfrm>
            <a:prstGeom prst="bentConnector4">
              <a:avLst>
                <a:gd name="adj1" fmla="val 214"/>
                <a:gd name="adj2" fmla="val 50053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xmlns="" id="{1FB51DB7-A867-DF42-97E3-D273C3E23603}"/>
                </a:ext>
              </a:extLst>
            </p:cNvPr>
            <p:cNvCxnSpPr>
              <a:stCxn id="18" idx="0"/>
            </p:cNvCxnSpPr>
            <p:nvPr/>
          </p:nvCxnSpPr>
          <p:spPr>
            <a:xfrm rot="16200000" flipV="1">
              <a:off x="5532043" y="-656773"/>
              <a:ext cx="12700" cy="5266282"/>
            </a:xfrm>
            <a:prstGeom prst="bentConnector4">
              <a:avLst>
                <a:gd name="adj1" fmla="val 6938929"/>
                <a:gd name="adj2" fmla="val 99948"/>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58071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23081" y="705038"/>
            <a:ext cx="8298318" cy="3075162"/>
            <a:chOff x="423081" y="705038"/>
            <a:chExt cx="8298318" cy="3075162"/>
          </a:xfrm>
        </p:grpSpPr>
        <p:sp>
          <p:nvSpPr>
            <p:cNvPr id="8" name="set m to l0…">
              <a:extLst>
                <a:ext uri="{FF2B5EF4-FFF2-40B4-BE49-F238E27FC236}">
                  <a16:creationId xmlns:a16="http://schemas.microsoft.com/office/drawing/2014/main" xmlns="" id="{19427856-2FED-304A-AC54-DBBB92F1834C}"/>
                </a:ext>
              </a:extLst>
            </p:cNvPr>
            <p:cNvSpPr/>
            <p:nvPr/>
          </p:nvSpPr>
          <p:spPr>
            <a:xfrm>
              <a:off x="423081" y="1976368"/>
              <a:ext cx="1295872"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sz="1600" dirty="0">
                  <a:latin typeface="Roboto Regular"/>
                </a:rPr>
                <a:t>set m to l</a:t>
              </a:r>
              <a:r>
                <a:rPr sz="1600" baseline="-5999" dirty="0">
                  <a:latin typeface="Roboto Regular"/>
                </a:rPr>
                <a:t>0</a:t>
              </a:r>
            </a:p>
            <a:p>
              <a:pPr algn="ctr">
                <a:defRPr sz="2000" b="0">
                  <a:latin typeface="+mn-lt"/>
                  <a:ea typeface="+mn-ea"/>
                  <a:cs typeface="+mn-cs"/>
                  <a:sym typeface="Helvetica Neue Medium"/>
                </a:defRPr>
              </a:pPr>
              <a:r>
                <a:rPr sz="1600" dirty="0">
                  <a:latin typeface="Roboto Regular"/>
                </a:rPr>
                <a:t>set i to 1</a:t>
              </a:r>
            </a:p>
          </p:txBody>
        </p:sp>
        <p:sp>
          <p:nvSpPr>
            <p:cNvPr id="9" name="i equals k?">
              <a:extLst>
                <a:ext uri="{FF2B5EF4-FFF2-40B4-BE49-F238E27FC236}">
                  <a16:creationId xmlns:a16="http://schemas.microsoft.com/office/drawing/2014/main" xmlns="" id="{7B062BEB-B0A2-584D-87DB-38CD1C7D2CB5}"/>
                </a:ext>
              </a:extLst>
            </p:cNvPr>
            <p:cNvSpPr/>
            <p:nvPr/>
          </p:nvSpPr>
          <p:spPr>
            <a:xfrm>
              <a:off x="2058100" y="1976368"/>
              <a:ext cx="1667878" cy="8457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i </a:t>
              </a:r>
              <a:r>
                <a:rPr lang="en-US" sz="1600" dirty="0">
                  <a:solidFill>
                    <a:srgbClr val="FF0000"/>
                  </a:solidFill>
                  <a:latin typeface="Roboto Regular"/>
                </a:rPr>
                <a:t>≥</a:t>
              </a:r>
              <a:r>
                <a:rPr sz="1600" dirty="0">
                  <a:latin typeface="Roboto Regular"/>
                </a:rPr>
                <a:t> k?</a:t>
              </a:r>
            </a:p>
          </p:txBody>
        </p:sp>
        <p:sp>
          <p:nvSpPr>
            <p:cNvPr id="10" name="output m">
              <a:extLst>
                <a:ext uri="{FF2B5EF4-FFF2-40B4-BE49-F238E27FC236}">
                  <a16:creationId xmlns:a16="http://schemas.microsoft.com/office/drawing/2014/main" xmlns="" id="{F7DA2271-F313-8243-99E5-8FD2D0AB6719}"/>
                </a:ext>
              </a:extLst>
            </p:cNvPr>
            <p:cNvSpPr/>
            <p:nvPr/>
          </p:nvSpPr>
          <p:spPr>
            <a:xfrm>
              <a:off x="2342687" y="3242185"/>
              <a:ext cx="1112429" cy="538015"/>
            </a:xfrm>
            <a:prstGeom prst="roundRect">
              <a:avLst>
                <a:gd name="adj" fmla="val 23579"/>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output m</a:t>
              </a:r>
            </a:p>
          </p:txBody>
        </p:sp>
        <p:sp>
          <p:nvSpPr>
            <p:cNvPr id="11" name="YES">
              <a:extLst>
                <a:ext uri="{FF2B5EF4-FFF2-40B4-BE49-F238E27FC236}">
                  <a16:creationId xmlns:a16="http://schemas.microsoft.com/office/drawing/2014/main" xmlns="" id="{9A3C980D-CD16-9047-AFCF-B3156393B5AC}"/>
                </a:ext>
              </a:extLst>
            </p:cNvPr>
            <p:cNvSpPr txBox="1"/>
            <p:nvPr/>
          </p:nvSpPr>
          <p:spPr>
            <a:xfrm>
              <a:off x="2946490" y="2854755"/>
              <a:ext cx="308310"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YES</a:t>
              </a:r>
            </a:p>
          </p:txBody>
        </p:sp>
        <p:sp>
          <p:nvSpPr>
            <p:cNvPr id="12" name="is li &gt; m ?">
              <a:extLst>
                <a:ext uri="{FF2B5EF4-FFF2-40B4-BE49-F238E27FC236}">
                  <a16:creationId xmlns:a16="http://schemas.microsoft.com/office/drawing/2014/main" xmlns="" id="{1E5ACDC0-0C40-264C-8518-7E51BD61C97A}"/>
                </a:ext>
              </a:extLst>
            </p:cNvPr>
            <p:cNvSpPr/>
            <p:nvPr/>
          </p:nvSpPr>
          <p:spPr>
            <a:xfrm>
              <a:off x="4072807" y="1976368"/>
              <a:ext cx="1667878" cy="8457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sz="1600" dirty="0">
                  <a:latin typeface="Roboto Regular"/>
                </a:rPr>
                <a:t>is l</a:t>
              </a:r>
              <a:r>
                <a:rPr sz="1600" baseline="-5999" dirty="0">
                  <a:latin typeface="Roboto Regular"/>
                </a:rPr>
                <a:t>i </a:t>
              </a:r>
              <a:r>
                <a:rPr sz="1600" dirty="0">
                  <a:latin typeface="Roboto Regular"/>
                </a:rPr>
                <a:t>&gt; m ?</a:t>
              </a:r>
            </a:p>
          </p:txBody>
        </p:sp>
        <p:sp>
          <p:nvSpPr>
            <p:cNvPr id="13" name="set m to li">
              <a:extLst>
                <a:ext uri="{FF2B5EF4-FFF2-40B4-BE49-F238E27FC236}">
                  <a16:creationId xmlns:a16="http://schemas.microsoft.com/office/drawing/2014/main" xmlns="" id="{16E46902-5C65-844D-B222-654B0093A5AB}"/>
                </a:ext>
              </a:extLst>
            </p:cNvPr>
            <p:cNvSpPr/>
            <p:nvPr/>
          </p:nvSpPr>
          <p:spPr>
            <a:xfrm>
              <a:off x="6082393" y="1976368"/>
              <a:ext cx="1112429"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sz="1600" dirty="0">
                  <a:latin typeface="Roboto Regular"/>
                </a:rPr>
                <a:t>set m to l</a:t>
              </a:r>
              <a:r>
                <a:rPr sz="1600" baseline="-5999" dirty="0">
                  <a:latin typeface="Roboto Regular"/>
                </a:rPr>
                <a:t>i</a:t>
              </a:r>
            </a:p>
          </p:txBody>
        </p:sp>
        <p:sp>
          <p:nvSpPr>
            <p:cNvPr id="18" name="increment i">
              <a:extLst>
                <a:ext uri="{FF2B5EF4-FFF2-40B4-BE49-F238E27FC236}">
                  <a16:creationId xmlns:a16="http://schemas.microsoft.com/office/drawing/2014/main" xmlns="" id="{B951E62E-9A5C-564F-94B0-37DF3F685CF3}"/>
                </a:ext>
              </a:extLst>
            </p:cNvPr>
            <p:cNvSpPr/>
            <p:nvPr/>
          </p:nvSpPr>
          <p:spPr>
            <a:xfrm>
              <a:off x="7608969" y="1976368"/>
              <a:ext cx="1112430"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increment i</a:t>
              </a:r>
            </a:p>
          </p:txBody>
        </p:sp>
        <p:sp>
          <p:nvSpPr>
            <p:cNvPr id="20" name="YES">
              <a:extLst>
                <a:ext uri="{FF2B5EF4-FFF2-40B4-BE49-F238E27FC236}">
                  <a16:creationId xmlns:a16="http://schemas.microsoft.com/office/drawing/2014/main" xmlns="" id="{F3806876-4E5F-2C44-AD7C-D21DEE6EDA29}"/>
                </a:ext>
              </a:extLst>
            </p:cNvPr>
            <p:cNvSpPr txBox="1"/>
            <p:nvPr/>
          </p:nvSpPr>
          <p:spPr>
            <a:xfrm>
              <a:off x="5727736" y="2402580"/>
              <a:ext cx="308310"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YES</a:t>
              </a:r>
            </a:p>
          </p:txBody>
        </p:sp>
        <p:sp>
          <p:nvSpPr>
            <p:cNvPr id="23" name="NO">
              <a:extLst>
                <a:ext uri="{FF2B5EF4-FFF2-40B4-BE49-F238E27FC236}">
                  <a16:creationId xmlns:a16="http://schemas.microsoft.com/office/drawing/2014/main" xmlns="" id="{D6E04EC0-AD8E-0746-920D-B203E54AE168}"/>
                </a:ext>
              </a:extLst>
            </p:cNvPr>
            <p:cNvSpPr txBox="1"/>
            <p:nvPr/>
          </p:nvSpPr>
          <p:spPr>
            <a:xfrm>
              <a:off x="3736637" y="2402580"/>
              <a:ext cx="245793"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NO</a:t>
              </a:r>
            </a:p>
          </p:txBody>
        </p:sp>
        <p:sp>
          <p:nvSpPr>
            <p:cNvPr id="24" name="NO">
              <a:extLst>
                <a:ext uri="{FF2B5EF4-FFF2-40B4-BE49-F238E27FC236}">
                  <a16:creationId xmlns:a16="http://schemas.microsoft.com/office/drawing/2014/main" xmlns="" id="{F9377C10-CE72-C24E-9C3C-0EB826D18991}"/>
                </a:ext>
              </a:extLst>
            </p:cNvPr>
            <p:cNvSpPr txBox="1"/>
            <p:nvPr/>
          </p:nvSpPr>
          <p:spPr>
            <a:xfrm>
              <a:off x="4959155" y="2854755"/>
              <a:ext cx="245793"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NO</a:t>
              </a:r>
            </a:p>
          </p:txBody>
        </p:sp>
        <p:sp>
          <p:nvSpPr>
            <p:cNvPr id="25" name="input k and l0..lk-1">
              <a:extLst>
                <a:ext uri="{FF2B5EF4-FFF2-40B4-BE49-F238E27FC236}">
                  <a16:creationId xmlns:a16="http://schemas.microsoft.com/office/drawing/2014/main" xmlns="" id="{F8CD4E6A-8BC4-2F4B-808F-294F54EC7D50}"/>
                </a:ext>
              </a:extLst>
            </p:cNvPr>
            <p:cNvSpPr/>
            <p:nvPr/>
          </p:nvSpPr>
          <p:spPr>
            <a:xfrm>
              <a:off x="472921" y="705038"/>
              <a:ext cx="1204152" cy="741623"/>
            </a:xfrm>
            <a:prstGeom prst="roundRect">
              <a:avLst>
                <a:gd name="adj" fmla="val 23579"/>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lang="en-US" sz="1600" dirty="0">
                  <a:latin typeface="Roboto Regular"/>
                </a:rPr>
                <a:t>input k and l</a:t>
              </a:r>
              <a:r>
                <a:rPr lang="en-US" sz="1600" baseline="-25000" dirty="0">
                  <a:latin typeface="Roboto Regular"/>
                </a:rPr>
                <a:t>0</a:t>
              </a:r>
              <a:r>
                <a:rPr lang="en-US" sz="1600" dirty="0">
                  <a:latin typeface="Roboto Regular"/>
                </a:rPr>
                <a:t> .. l</a:t>
              </a:r>
              <a:r>
                <a:rPr lang="en-US" sz="1600" baseline="-25000" dirty="0">
                  <a:latin typeface="Roboto Regular"/>
                </a:rPr>
                <a:t>k-1</a:t>
              </a:r>
              <a:r>
                <a:rPr lang="en-US" sz="1600" dirty="0">
                  <a:latin typeface="Roboto Regular"/>
                </a:rPr>
                <a:t> </a:t>
              </a:r>
              <a:endParaRPr sz="1600" dirty="0">
                <a:latin typeface="Roboto Regular"/>
              </a:endParaRPr>
            </a:p>
          </p:txBody>
        </p:sp>
        <p:cxnSp>
          <p:nvCxnSpPr>
            <p:cNvPr id="29" name="Straight Arrow Connector 28">
              <a:extLst>
                <a:ext uri="{FF2B5EF4-FFF2-40B4-BE49-F238E27FC236}">
                  <a16:creationId xmlns:a16="http://schemas.microsoft.com/office/drawing/2014/main" xmlns="" id="{B6E99402-7DE6-4D46-82D5-8E87D124C052}"/>
                </a:ext>
              </a:extLst>
            </p:cNvPr>
            <p:cNvCxnSpPr>
              <a:cxnSpLocks/>
              <a:stCxn id="25" idx="2"/>
              <a:endCxn id="8" idx="0"/>
            </p:cNvCxnSpPr>
            <p:nvPr/>
          </p:nvCxnSpPr>
          <p:spPr>
            <a:xfrm flipH="1">
              <a:off x="1071017" y="1446661"/>
              <a:ext cx="3980" cy="529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9C371C44-767B-B34B-912B-9789AB848F15}"/>
                </a:ext>
              </a:extLst>
            </p:cNvPr>
            <p:cNvCxnSpPr>
              <a:cxnSpLocks/>
              <a:stCxn id="8" idx="3"/>
            </p:cNvCxnSpPr>
            <p:nvPr/>
          </p:nvCxnSpPr>
          <p:spPr>
            <a:xfrm>
              <a:off x="1718953" y="2399222"/>
              <a:ext cx="3391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77D9FB88-F68E-2240-BE4F-1A05BCE70322}"/>
                </a:ext>
              </a:extLst>
            </p:cNvPr>
            <p:cNvCxnSpPr>
              <a:cxnSpLocks/>
              <a:endCxn id="10" idx="0"/>
            </p:cNvCxnSpPr>
            <p:nvPr/>
          </p:nvCxnSpPr>
          <p:spPr>
            <a:xfrm>
              <a:off x="2898902" y="2822076"/>
              <a:ext cx="0" cy="420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EA8C3BD8-0440-694E-A0A1-9C9B70FA159F}"/>
                </a:ext>
              </a:extLst>
            </p:cNvPr>
            <p:cNvCxnSpPr>
              <a:cxnSpLocks/>
            </p:cNvCxnSpPr>
            <p:nvPr/>
          </p:nvCxnSpPr>
          <p:spPr>
            <a:xfrm flipV="1">
              <a:off x="3727450" y="2397125"/>
              <a:ext cx="3453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EF3982BD-8054-794C-A92B-2C33F1641043}"/>
                </a:ext>
              </a:extLst>
            </p:cNvPr>
            <p:cNvCxnSpPr>
              <a:cxnSpLocks/>
              <a:endCxn id="13" idx="1"/>
            </p:cNvCxnSpPr>
            <p:nvPr/>
          </p:nvCxnSpPr>
          <p:spPr>
            <a:xfrm>
              <a:off x="5740685" y="2397126"/>
              <a:ext cx="341708" cy="2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566B3FE2-FED4-9D4C-92B2-6991AD01F3B6}"/>
                </a:ext>
              </a:extLst>
            </p:cNvPr>
            <p:cNvCxnSpPr>
              <a:stCxn id="13" idx="3"/>
              <a:endCxn id="18" idx="1"/>
            </p:cNvCxnSpPr>
            <p:nvPr/>
          </p:nvCxnSpPr>
          <p:spPr>
            <a:xfrm>
              <a:off x="7194822" y="2399222"/>
              <a:ext cx="4141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xmlns="" id="{C160178D-EF77-D94F-9065-3721C717F879}"/>
                </a:ext>
              </a:extLst>
            </p:cNvPr>
            <p:cNvCxnSpPr>
              <a:endCxn id="18" idx="2"/>
            </p:cNvCxnSpPr>
            <p:nvPr/>
          </p:nvCxnSpPr>
          <p:spPr>
            <a:xfrm>
              <a:off x="4900661" y="2822076"/>
              <a:ext cx="3264523" cy="12700"/>
            </a:xfrm>
            <a:prstGeom prst="bentConnector4">
              <a:avLst>
                <a:gd name="adj1" fmla="val 214"/>
                <a:gd name="adj2" fmla="val 50053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xmlns="" id="{1FB51DB7-A867-DF42-97E3-D273C3E23603}"/>
                </a:ext>
              </a:extLst>
            </p:cNvPr>
            <p:cNvCxnSpPr>
              <a:stCxn id="18" idx="0"/>
            </p:cNvCxnSpPr>
            <p:nvPr/>
          </p:nvCxnSpPr>
          <p:spPr>
            <a:xfrm rot="16200000" flipV="1">
              <a:off x="5532043" y="-656773"/>
              <a:ext cx="12700" cy="5266282"/>
            </a:xfrm>
            <a:prstGeom prst="bentConnector4">
              <a:avLst>
                <a:gd name="adj1" fmla="val 6938929"/>
                <a:gd name="adj2" fmla="val 99948"/>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xmlns="" id="{53155E77-6A40-3245-AD0C-8411CE24E970}"/>
              </a:ext>
            </a:extLst>
          </p:cNvPr>
          <p:cNvSpPr txBox="1"/>
          <p:nvPr/>
        </p:nvSpPr>
        <p:spPr>
          <a:xfrm>
            <a:off x="3572415" y="265245"/>
            <a:ext cx="1838965"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Problem 1.1 (a)</a:t>
            </a:r>
          </a:p>
        </p:txBody>
      </p:sp>
    </p:spTree>
    <p:extLst>
      <p:ext uri="{BB962C8B-B14F-4D97-AF65-F5344CB8AC3E}">
        <p14:creationId xmlns:p14="http://schemas.microsoft.com/office/powerpoint/2010/main" val="25442495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finding the maximum</a:t>
            </a:r>
            <a:endParaRPr lang="en-US" dirty="0"/>
          </a:p>
        </p:txBody>
      </p:sp>
      <p:sp>
        <p:nvSpPr>
          <p:cNvPr id="4" name="Content Placeholder 3"/>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Input: a finite list </a:t>
            </a:r>
            <a:r>
              <a:rPr lang="en-US" i="1" dirty="0" smtClean="0"/>
              <a:t>L </a:t>
            </a:r>
            <a:r>
              <a:rPr lang="en-US" dirty="0" smtClean="0"/>
              <a:t>of </a:t>
            </a:r>
            <a:r>
              <a:rPr lang="en-US" i="1" dirty="0" smtClean="0"/>
              <a:t>k </a:t>
            </a:r>
            <a:r>
              <a:rPr lang="en-US" dirty="0" smtClean="0"/>
              <a:t>integers (</a:t>
            </a:r>
            <a:r>
              <a:rPr lang="en-US" i="1" dirty="0" smtClean="0"/>
              <a:t>k</a:t>
            </a:r>
            <a:r>
              <a:rPr lang="en-US" dirty="0" smtClean="0"/>
              <a:t> &gt; 0)</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Output: integer with max value from the list</a:t>
            </a:r>
            <a:endParaRPr lang="en-US" dirty="0"/>
          </a:p>
        </p:txBody>
      </p:sp>
      <p:sp>
        <p:nvSpPr>
          <p:cNvPr id="3" name="Rounded Rectangle 2"/>
          <p:cNvSpPr/>
          <p:nvPr/>
        </p:nvSpPr>
        <p:spPr>
          <a:xfrm>
            <a:off x="4994030" y="4618201"/>
            <a:ext cx="562708" cy="91440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411291" y="4783015"/>
            <a:ext cx="4321419" cy="584775"/>
          </a:xfrm>
          <a:prstGeom prst="rect">
            <a:avLst/>
          </a:prstGeom>
          <a:noFill/>
        </p:spPr>
        <p:txBody>
          <a:bodyPr wrap="square" rtlCol="0">
            <a:spAutoFit/>
          </a:bodyPr>
          <a:lstStyle/>
          <a:p>
            <a:pPr algn="ctr"/>
            <a:r>
              <a:rPr lang="de-DE" sz="3200" dirty="0" smtClean="0"/>
              <a:t>1  </a:t>
            </a:r>
            <a:r>
              <a:rPr lang="de-DE" sz="3200" dirty="0"/>
              <a:t>-4 </a:t>
            </a:r>
            <a:r>
              <a:rPr lang="de-DE" sz="3200" dirty="0" smtClean="0"/>
              <a:t> 0  9   </a:t>
            </a:r>
            <a:endParaRPr lang="en-US" sz="3200" dirty="0"/>
          </a:p>
        </p:txBody>
      </p:sp>
    </p:spTree>
    <p:extLst>
      <p:ext uri="{BB962C8B-B14F-4D97-AF65-F5344CB8AC3E}">
        <p14:creationId xmlns:p14="http://schemas.microsoft.com/office/powerpoint/2010/main" val="9872650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23081" y="705038"/>
            <a:ext cx="8298318" cy="3075162"/>
            <a:chOff x="423081" y="705038"/>
            <a:chExt cx="8298318" cy="3075162"/>
          </a:xfrm>
        </p:grpSpPr>
        <p:sp>
          <p:nvSpPr>
            <p:cNvPr id="8" name="set m to l0…">
              <a:extLst>
                <a:ext uri="{FF2B5EF4-FFF2-40B4-BE49-F238E27FC236}">
                  <a16:creationId xmlns:a16="http://schemas.microsoft.com/office/drawing/2014/main" xmlns="" id="{19427856-2FED-304A-AC54-DBBB92F1834C}"/>
                </a:ext>
              </a:extLst>
            </p:cNvPr>
            <p:cNvSpPr/>
            <p:nvPr/>
          </p:nvSpPr>
          <p:spPr>
            <a:xfrm>
              <a:off x="423081" y="1976368"/>
              <a:ext cx="1295872"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sz="1600" dirty="0">
                  <a:latin typeface="Roboto Regular"/>
                </a:rPr>
                <a:t>set m to l</a:t>
              </a:r>
              <a:r>
                <a:rPr sz="1600" baseline="-5999" dirty="0">
                  <a:latin typeface="Roboto Regular"/>
                </a:rPr>
                <a:t>0</a:t>
              </a:r>
            </a:p>
            <a:p>
              <a:pPr algn="ctr">
                <a:defRPr sz="2000" b="0">
                  <a:latin typeface="+mn-lt"/>
                  <a:ea typeface="+mn-ea"/>
                  <a:cs typeface="+mn-cs"/>
                  <a:sym typeface="Helvetica Neue Medium"/>
                </a:defRPr>
              </a:pPr>
              <a:r>
                <a:rPr sz="1600" dirty="0">
                  <a:latin typeface="Roboto Regular"/>
                </a:rPr>
                <a:t>set i to 1</a:t>
              </a:r>
            </a:p>
          </p:txBody>
        </p:sp>
        <p:sp>
          <p:nvSpPr>
            <p:cNvPr id="9" name="i equals k?">
              <a:extLst>
                <a:ext uri="{FF2B5EF4-FFF2-40B4-BE49-F238E27FC236}">
                  <a16:creationId xmlns:a16="http://schemas.microsoft.com/office/drawing/2014/main" xmlns="" id="{7B062BEB-B0A2-584D-87DB-38CD1C7D2CB5}"/>
                </a:ext>
              </a:extLst>
            </p:cNvPr>
            <p:cNvSpPr/>
            <p:nvPr/>
          </p:nvSpPr>
          <p:spPr>
            <a:xfrm>
              <a:off x="2058100" y="1976368"/>
              <a:ext cx="1667878" cy="8457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i equals k?</a:t>
              </a:r>
            </a:p>
          </p:txBody>
        </p:sp>
        <p:sp>
          <p:nvSpPr>
            <p:cNvPr id="10" name="output m">
              <a:extLst>
                <a:ext uri="{FF2B5EF4-FFF2-40B4-BE49-F238E27FC236}">
                  <a16:creationId xmlns:a16="http://schemas.microsoft.com/office/drawing/2014/main" xmlns="" id="{F7DA2271-F313-8243-99E5-8FD2D0AB6719}"/>
                </a:ext>
              </a:extLst>
            </p:cNvPr>
            <p:cNvSpPr/>
            <p:nvPr/>
          </p:nvSpPr>
          <p:spPr>
            <a:xfrm>
              <a:off x="2342687" y="3242185"/>
              <a:ext cx="1112429" cy="538015"/>
            </a:xfrm>
            <a:prstGeom prst="roundRect">
              <a:avLst>
                <a:gd name="adj" fmla="val 23579"/>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output m</a:t>
              </a:r>
            </a:p>
          </p:txBody>
        </p:sp>
        <p:sp>
          <p:nvSpPr>
            <p:cNvPr id="11" name="YES">
              <a:extLst>
                <a:ext uri="{FF2B5EF4-FFF2-40B4-BE49-F238E27FC236}">
                  <a16:creationId xmlns:a16="http://schemas.microsoft.com/office/drawing/2014/main" xmlns="" id="{9A3C980D-CD16-9047-AFCF-B3156393B5AC}"/>
                </a:ext>
              </a:extLst>
            </p:cNvPr>
            <p:cNvSpPr txBox="1"/>
            <p:nvPr/>
          </p:nvSpPr>
          <p:spPr>
            <a:xfrm>
              <a:off x="2946490" y="2854755"/>
              <a:ext cx="308310"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YES</a:t>
              </a:r>
            </a:p>
          </p:txBody>
        </p:sp>
        <p:sp>
          <p:nvSpPr>
            <p:cNvPr id="12" name="is li &gt; m ?">
              <a:extLst>
                <a:ext uri="{FF2B5EF4-FFF2-40B4-BE49-F238E27FC236}">
                  <a16:creationId xmlns:a16="http://schemas.microsoft.com/office/drawing/2014/main" xmlns="" id="{1E5ACDC0-0C40-264C-8518-7E51BD61C97A}"/>
                </a:ext>
              </a:extLst>
            </p:cNvPr>
            <p:cNvSpPr/>
            <p:nvPr/>
          </p:nvSpPr>
          <p:spPr>
            <a:xfrm>
              <a:off x="4072807" y="1976368"/>
              <a:ext cx="1667878" cy="8457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sz="1600" dirty="0">
                  <a:latin typeface="Roboto Regular"/>
                </a:rPr>
                <a:t>is l</a:t>
              </a:r>
              <a:r>
                <a:rPr sz="1600" baseline="-5999" dirty="0">
                  <a:latin typeface="Roboto Regular"/>
                </a:rPr>
                <a:t>i </a:t>
              </a:r>
              <a:r>
                <a:rPr lang="en-US" sz="1600" dirty="0">
                  <a:solidFill>
                    <a:srgbClr val="FF0000"/>
                  </a:solidFill>
                  <a:latin typeface="Roboto Regular"/>
                </a:rPr>
                <a:t>≥</a:t>
              </a:r>
              <a:r>
                <a:rPr sz="1600" dirty="0">
                  <a:latin typeface="Roboto Regular"/>
                </a:rPr>
                <a:t> m ?</a:t>
              </a:r>
            </a:p>
          </p:txBody>
        </p:sp>
        <p:sp>
          <p:nvSpPr>
            <p:cNvPr id="13" name="set m to li">
              <a:extLst>
                <a:ext uri="{FF2B5EF4-FFF2-40B4-BE49-F238E27FC236}">
                  <a16:creationId xmlns:a16="http://schemas.microsoft.com/office/drawing/2014/main" xmlns="" id="{16E46902-5C65-844D-B222-654B0093A5AB}"/>
                </a:ext>
              </a:extLst>
            </p:cNvPr>
            <p:cNvSpPr/>
            <p:nvPr/>
          </p:nvSpPr>
          <p:spPr>
            <a:xfrm>
              <a:off x="6082393" y="1976368"/>
              <a:ext cx="1112429"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sz="1600" dirty="0">
                  <a:latin typeface="Roboto Regular"/>
                </a:rPr>
                <a:t>set m to l</a:t>
              </a:r>
              <a:r>
                <a:rPr sz="1600" baseline="-5999" dirty="0">
                  <a:latin typeface="Roboto Regular"/>
                </a:rPr>
                <a:t>i</a:t>
              </a:r>
            </a:p>
          </p:txBody>
        </p:sp>
        <p:sp>
          <p:nvSpPr>
            <p:cNvPr id="18" name="increment i">
              <a:extLst>
                <a:ext uri="{FF2B5EF4-FFF2-40B4-BE49-F238E27FC236}">
                  <a16:creationId xmlns:a16="http://schemas.microsoft.com/office/drawing/2014/main" xmlns="" id="{B951E62E-9A5C-564F-94B0-37DF3F685CF3}"/>
                </a:ext>
              </a:extLst>
            </p:cNvPr>
            <p:cNvSpPr/>
            <p:nvPr/>
          </p:nvSpPr>
          <p:spPr>
            <a:xfrm>
              <a:off x="7608969" y="1976368"/>
              <a:ext cx="1112430"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increment i</a:t>
              </a:r>
            </a:p>
          </p:txBody>
        </p:sp>
        <p:sp>
          <p:nvSpPr>
            <p:cNvPr id="20" name="YES">
              <a:extLst>
                <a:ext uri="{FF2B5EF4-FFF2-40B4-BE49-F238E27FC236}">
                  <a16:creationId xmlns:a16="http://schemas.microsoft.com/office/drawing/2014/main" xmlns="" id="{F3806876-4E5F-2C44-AD7C-D21DEE6EDA29}"/>
                </a:ext>
              </a:extLst>
            </p:cNvPr>
            <p:cNvSpPr txBox="1"/>
            <p:nvPr/>
          </p:nvSpPr>
          <p:spPr>
            <a:xfrm>
              <a:off x="5727736" y="2402580"/>
              <a:ext cx="308310"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YES</a:t>
              </a:r>
            </a:p>
          </p:txBody>
        </p:sp>
        <p:sp>
          <p:nvSpPr>
            <p:cNvPr id="23" name="NO">
              <a:extLst>
                <a:ext uri="{FF2B5EF4-FFF2-40B4-BE49-F238E27FC236}">
                  <a16:creationId xmlns:a16="http://schemas.microsoft.com/office/drawing/2014/main" xmlns="" id="{D6E04EC0-AD8E-0746-920D-B203E54AE168}"/>
                </a:ext>
              </a:extLst>
            </p:cNvPr>
            <p:cNvSpPr txBox="1"/>
            <p:nvPr/>
          </p:nvSpPr>
          <p:spPr>
            <a:xfrm>
              <a:off x="3736637" y="2402580"/>
              <a:ext cx="245793"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NO</a:t>
              </a:r>
            </a:p>
          </p:txBody>
        </p:sp>
        <p:sp>
          <p:nvSpPr>
            <p:cNvPr id="24" name="NO">
              <a:extLst>
                <a:ext uri="{FF2B5EF4-FFF2-40B4-BE49-F238E27FC236}">
                  <a16:creationId xmlns:a16="http://schemas.microsoft.com/office/drawing/2014/main" xmlns="" id="{F9377C10-CE72-C24E-9C3C-0EB826D18991}"/>
                </a:ext>
              </a:extLst>
            </p:cNvPr>
            <p:cNvSpPr txBox="1"/>
            <p:nvPr/>
          </p:nvSpPr>
          <p:spPr>
            <a:xfrm>
              <a:off x="4959155" y="2854755"/>
              <a:ext cx="245793"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NO</a:t>
              </a:r>
            </a:p>
          </p:txBody>
        </p:sp>
        <p:sp>
          <p:nvSpPr>
            <p:cNvPr id="25" name="input k and l0..lk-1">
              <a:extLst>
                <a:ext uri="{FF2B5EF4-FFF2-40B4-BE49-F238E27FC236}">
                  <a16:creationId xmlns:a16="http://schemas.microsoft.com/office/drawing/2014/main" xmlns="" id="{F8CD4E6A-8BC4-2F4B-808F-294F54EC7D50}"/>
                </a:ext>
              </a:extLst>
            </p:cNvPr>
            <p:cNvSpPr/>
            <p:nvPr/>
          </p:nvSpPr>
          <p:spPr>
            <a:xfrm>
              <a:off x="472921" y="705038"/>
              <a:ext cx="1204152" cy="741623"/>
            </a:xfrm>
            <a:prstGeom prst="roundRect">
              <a:avLst>
                <a:gd name="adj" fmla="val 23579"/>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lang="en-US" sz="1600" dirty="0">
                  <a:latin typeface="Roboto Regular"/>
                </a:rPr>
                <a:t>input k and l</a:t>
              </a:r>
              <a:r>
                <a:rPr lang="en-US" sz="1600" baseline="-25000" dirty="0">
                  <a:latin typeface="Roboto Regular"/>
                </a:rPr>
                <a:t>0</a:t>
              </a:r>
              <a:r>
                <a:rPr lang="en-US" sz="1600" dirty="0">
                  <a:latin typeface="Roboto Regular"/>
                </a:rPr>
                <a:t> .. l</a:t>
              </a:r>
              <a:r>
                <a:rPr lang="en-US" sz="1600" baseline="-25000" dirty="0">
                  <a:latin typeface="Roboto Regular"/>
                </a:rPr>
                <a:t>k-1</a:t>
              </a:r>
              <a:r>
                <a:rPr lang="en-US" sz="1600" dirty="0">
                  <a:latin typeface="Roboto Regular"/>
                </a:rPr>
                <a:t> </a:t>
              </a:r>
              <a:endParaRPr sz="1600" dirty="0">
                <a:latin typeface="Roboto Regular"/>
              </a:endParaRPr>
            </a:p>
          </p:txBody>
        </p:sp>
        <p:cxnSp>
          <p:nvCxnSpPr>
            <p:cNvPr id="29" name="Straight Arrow Connector 28">
              <a:extLst>
                <a:ext uri="{FF2B5EF4-FFF2-40B4-BE49-F238E27FC236}">
                  <a16:creationId xmlns:a16="http://schemas.microsoft.com/office/drawing/2014/main" xmlns="" id="{B6E99402-7DE6-4D46-82D5-8E87D124C052}"/>
                </a:ext>
              </a:extLst>
            </p:cNvPr>
            <p:cNvCxnSpPr>
              <a:cxnSpLocks/>
              <a:stCxn id="25" idx="2"/>
              <a:endCxn id="8" idx="0"/>
            </p:cNvCxnSpPr>
            <p:nvPr/>
          </p:nvCxnSpPr>
          <p:spPr>
            <a:xfrm flipH="1">
              <a:off x="1071017" y="1446661"/>
              <a:ext cx="3980" cy="529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9C371C44-767B-B34B-912B-9789AB848F15}"/>
                </a:ext>
              </a:extLst>
            </p:cNvPr>
            <p:cNvCxnSpPr>
              <a:cxnSpLocks/>
              <a:stCxn id="8" idx="3"/>
            </p:cNvCxnSpPr>
            <p:nvPr/>
          </p:nvCxnSpPr>
          <p:spPr>
            <a:xfrm>
              <a:off x="1718953" y="2399222"/>
              <a:ext cx="3391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77D9FB88-F68E-2240-BE4F-1A05BCE70322}"/>
                </a:ext>
              </a:extLst>
            </p:cNvPr>
            <p:cNvCxnSpPr>
              <a:cxnSpLocks/>
              <a:endCxn id="10" idx="0"/>
            </p:cNvCxnSpPr>
            <p:nvPr/>
          </p:nvCxnSpPr>
          <p:spPr>
            <a:xfrm>
              <a:off x="2898902" y="2822076"/>
              <a:ext cx="0" cy="420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EA8C3BD8-0440-694E-A0A1-9C9B70FA159F}"/>
                </a:ext>
              </a:extLst>
            </p:cNvPr>
            <p:cNvCxnSpPr>
              <a:cxnSpLocks/>
            </p:cNvCxnSpPr>
            <p:nvPr/>
          </p:nvCxnSpPr>
          <p:spPr>
            <a:xfrm flipV="1">
              <a:off x="3727450" y="2397125"/>
              <a:ext cx="3453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EF3982BD-8054-794C-A92B-2C33F1641043}"/>
                </a:ext>
              </a:extLst>
            </p:cNvPr>
            <p:cNvCxnSpPr>
              <a:cxnSpLocks/>
              <a:endCxn id="13" idx="1"/>
            </p:cNvCxnSpPr>
            <p:nvPr/>
          </p:nvCxnSpPr>
          <p:spPr>
            <a:xfrm>
              <a:off x="5740685" y="2397126"/>
              <a:ext cx="341708" cy="2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566B3FE2-FED4-9D4C-92B2-6991AD01F3B6}"/>
                </a:ext>
              </a:extLst>
            </p:cNvPr>
            <p:cNvCxnSpPr>
              <a:stCxn id="13" idx="3"/>
              <a:endCxn id="18" idx="1"/>
            </p:cNvCxnSpPr>
            <p:nvPr/>
          </p:nvCxnSpPr>
          <p:spPr>
            <a:xfrm>
              <a:off x="7194822" y="2399222"/>
              <a:ext cx="4141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xmlns="" id="{C160178D-EF77-D94F-9065-3721C717F879}"/>
                </a:ext>
              </a:extLst>
            </p:cNvPr>
            <p:cNvCxnSpPr>
              <a:endCxn id="18" idx="2"/>
            </p:cNvCxnSpPr>
            <p:nvPr/>
          </p:nvCxnSpPr>
          <p:spPr>
            <a:xfrm>
              <a:off x="4900661" y="2822076"/>
              <a:ext cx="3264523" cy="12700"/>
            </a:xfrm>
            <a:prstGeom prst="bentConnector4">
              <a:avLst>
                <a:gd name="adj1" fmla="val 214"/>
                <a:gd name="adj2" fmla="val 50053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xmlns="" id="{1FB51DB7-A867-DF42-97E3-D273C3E23603}"/>
                </a:ext>
              </a:extLst>
            </p:cNvPr>
            <p:cNvCxnSpPr>
              <a:stCxn id="18" idx="0"/>
            </p:cNvCxnSpPr>
            <p:nvPr/>
          </p:nvCxnSpPr>
          <p:spPr>
            <a:xfrm rot="16200000" flipV="1">
              <a:off x="5532043" y="-656773"/>
              <a:ext cx="12700" cy="5266282"/>
            </a:xfrm>
            <a:prstGeom prst="bentConnector4">
              <a:avLst>
                <a:gd name="adj1" fmla="val 6938929"/>
                <a:gd name="adj2" fmla="val 99948"/>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xmlns="" id="{85A24D3E-CDB0-FA4E-85CB-D7FE7CCFA607}"/>
              </a:ext>
            </a:extLst>
          </p:cNvPr>
          <p:cNvSpPr txBox="1"/>
          <p:nvPr/>
        </p:nvSpPr>
        <p:spPr>
          <a:xfrm>
            <a:off x="3572415" y="265245"/>
            <a:ext cx="1838965"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Problem 1.1 (b)</a:t>
            </a:r>
          </a:p>
        </p:txBody>
      </p:sp>
      <p:sp>
        <p:nvSpPr>
          <p:cNvPr id="4" name="TextBox 3"/>
          <p:cNvSpPr txBox="1"/>
          <p:nvPr/>
        </p:nvSpPr>
        <p:spPr>
          <a:xfrm>
            <a:off x="13258800" y="11430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6864899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23081" y="705038"/>
            <a:ext cx="8298318" cy="3075162"/>
            <a:chOff x="423081" y="705038"/>
            <a:chExt cx="8298318" cy="3075162"/>
          </a:xfrm>
        </p:grpSpPr>
        <p:sp>
          <p:nvSpPr>
            <p:cNvPr id="8" name="set m to l0…">
              <a:extLst>
                <a:ext uri="{FF2B5EF4-FFF2-40B4-BE49-F238E27FC236}">
                  <a16:creationId xmlns:a16="http://schemas.microsoft.com/office/drawing/2014/main" xmlns="" id="{19427856-2FED-304A-AC54-DBBB92F1834C}"/>
                </a:ext>
              </a:extLst>
            </p:cNvPr>
            <p:cNvSpPr/>
            <p:nvPr/>
          </p:nvSpPr>
          <p:spPr>
            <a:xfrm>
              <a:off x="423081" y="1976368"/>
              <a:ext cx="1295872"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sz="1600" dirty="0">
                  <a:latin typeface="Roboto Regular"/>
                </a:rPr>
                <a:t>set m to l</a:t>
              </a:r>
              <a:r>
                <a:rPr sz="1600" baseline="-5999" dirty="0">
                  <a:latin typeface="Roboto Regular"/>
                </a:rPr>
                <a:t>0</a:t>
              </a:r>
            </a:p>
            <a:p>
              <a:pPr algn="ctr">
                <a:defRPr sz="2000" b="0">
                  <a:latin typeface="+mn-lt"/>
                  <a:ea typeface="+mn-ea"/>
                  <a:cs typeface="+mn-cs"/>
                  <a:sym typeface="Helvetica Neue Medium"/>
                </a:defRPr>
              </a:pPr>
              <a:r>
                <a:rPr sz="1600" dirty="0">
                  <a:latin typeface="Roboto Regular"/>
                </a:rPr>
                <a:t>set i to </a:t>
              </a:r>
              <a:r>
                <a:rPr lang="en-US" sz="1600" b="1" dirty="0">
                  <a:solidFill>
                    <a:srgbClr val="FF0000"/>
                  </a:solidFill>
                  <a:latin typeface="Roboto Regular"/>
                </a:rPr>
                <a:t>0</a:t>
              </a:r>
              <a:endParaRPr sz="1600" b="1" dirty="0">
                <a:solidFill>
                  <a:srgbClr val="FF0000"/>
                </a:solidFill>
                <a:latin typeface="Roboto Regular"/>
              </a:endParaRPr>
            </a:p>
          </p:txBody>
        </p:sp>
        <p:sp>
          <p:nvSpPr>
            <p:cNvPr id="9" name="i equals k?">
              <a:extLst>
                <a:ext uri="{FF2B5EF4-FFF2-40B4-BE49-F238E27FC236}">
                  <a16:creationId xmlns:a16="http://schemas.microsoft.com/office/drawing/2014/main" xmlns="" id="{7B062BEB-B0A2-584D-87DB-38CD1C7D2CB5}"/>
                </a:ext>
              </a:extLst>
            </p:cNvPr>
            <p:cNvSpPr/>
            <p:nvPr/>
          </p:nvSpPr>
          <p:spPr>
            <a:xfrm>
              <a:off x="2058100" y="1976368"/>
              <a:ext cx="1667878" cy="8457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i equals k?</a:t>
              </a:r>
            </a:p>
          </p:txBody>
        </p:sp>
        <p:sp>
          <p:nvSpPr>
            <p:cNvPr id="10" name="output m">
              <a:extLst>
                <a:ext uri="{FF2B5EF4-FFF2-40B4-BE49-F238E27FC236}">
                  <a16:creationId xmlns:a16="http://schemas.microsoft.com/office/drawing/2014/main" xmlns="" id="{F7DA2271-F313-8243-99E5-8FD2D0AB6719}"/>
                </a:ext>
              </a:extLst>
            </p:cNvPr>
            <p:cNvSpPr/>
            <p:nvPr/>
          </p:nvSpPr>
          <p:spPr>
            <a:xfrm>
              <a:off x="2342687" y="3242185"/>
              <a:ext cx="1112429" cy="538015"/>
            </a:xfrm>
            <a:prstGeom prst="roundRect">
              <a:avLst>
                <a:gd name="adj" fmla="val 23579"/>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output m</a:t>
              </a:r>
            </a:p>
          </p:txBody>
        </p:sp>
        <p:sp>
          <p:nvSpPr>
            <p:cNvPr id="11" name="YES">
              <a:extLst>
                <a:ext uri="{FF2B5EF4-FFF2-40B4-BE49-F238E27FC236}">
                  <a16:creationId xmlns:a16="http://schemas.microsoft.com/office/drawing/2014/main" xmlns="" id="{9A3C980D-CD16-9047-AFCF-B3156393B5AC}"/>
                </a:ext>
              </a:extLst>
            </p:cNvPr>
            <p:cNvSpPr txBox="1"/>
            <p:nvPr/>
          </p:nvSpPr>
          <p:spPr>
            <a:xfrm>
              <a:off x="2946490" y="2854755"/>
              <a:ext cx="308310"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YES</a:t>
              </a:r>
            </a:p>
          </p:txBody>
        </p:sp>
        <p:sp>
          <p:nvSpPr>
            <p:cNvPr id="12" name="is li &gt; m ?">
              <a:extLst>
                <a:ext uri="{FF2B5EF4-FFF2-40B4-BE49-F238E27FC236}">
                  <a16:creationId xmlns:a16="http://schemas.microsoft.com/office/drawing/2014/main" xmlns="" id="{1E5ACDC0-0C40-264C-8518-7E51BD61C97A}"/>
                </a:ext>
              </a:extLst>
            </p:cNvPr>
            <p:cNvSpPr/>
            <p:nvPr/>
          </p:nvSpPr>
          <p:spPr>
            <a:xfrm>
              <a:off x="4072807" y="1976368"/>
              <a:ext cx="1667878" cy="8457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sz="1600" dirty="0">
                  <a:latin typeface="Roboto Regular"/>
                </a:rPr>
                <a:t>is l</a:t>
              </a:r>
              <a:r>
                <a:rPr sz="1600" baseline="-5999" dirty="0">
                  <a:latin typeface="Roboto Regular"/>
                </a:rPr>
                <a:t>i </a:t>
              </a:r>
              <a:r>
                <a:rPr lang="en-US" sz="1600" dirty="0">
                  <a:latin typeface="Roboto Regular"/>
                </a:rPr>
                <a:t>&gt;</a:t>
              </a:r>
              <a:r>
                <a:rPr sz="1600" dirty="0">
                  <a:latin typeface="Roboto Regular"/>
                </a:rPr>
                <a:t> m ?</a:t>
              </a:r>
            </a:p>
          </p:txBody>
        </p:sp>
        <p:sp>
          <p:nvSpPr>
            <p:cNvPr id="13" name="set m to li">
              <a:extLst>
                <a:ext uri="{FF2B5EF4-FFF2-40B4-BE49-F238E27FC236}">
                  <a16:creationId xmlns:a16="http://schemas.microsoft.com/office/drawing/2014/main" xmlns="" id="{16E46902-5C65-844D-B222-654B0093A5AB}"/>
                </a:ext>
              </a:extLst>
            </p:cNvPr>
            <p:cNvSpPr/>
            <p:nvPr/>
          </p:nvSpPr>
          <p:spPr>
            <a:xfrm>
              <a:off x="6082393" y="1976368"/>
              <a:ext cx="1112429"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sz="1600" dirty="0">
                  <a:latin typeface="Roboto Regular"/>
                </a:rPr>
                <a:t>set m to l</a:t>
              </a:r>
              <a:r>
                <a:rPr sz="1600" baseline="-5999" dirty="0">
                  <a:latin typeface="Roboto Regular"/>
                </a:rPr>
                <a:t>i</a:t>
              </a:r>
            </a:p>
          </p:txBody>
        </p:sp>
        <p:sp>
          <p:nvSpPr>
            <p:cNvPr id="18" name="increment i">
              <a:extLst>
                <a:ext uri="{FF2B5EF4-FFF2-40B4-BE49-F238E27FC236}">
                  <a16:creationId xmlns:a16="http://schemas.microsoft.com/office/drawing/2014/main" xmlns="" id="{B951E62E-9A5C-564F-94B0-37DF3F685CF3}"/>
                </a:ext>
              </a:extLst>
            </p:cNvPr>
            <p:cNvSpPr/>
            <p:nvPr/>
          </p:nvSpPr>
          <p:spPr>
            <a:xfrm>
              <a:off x="7608969" y="1976368"/>
              <a:ext cx="1112430"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increment i</a:t>
              </a:r>
            </a:p>
          </p:txBody>
        </p:sp>
        <p:sp>
          <p:nvSpPr>
            <p:cNvPr id="20" name="YES">
              <a:extLst>
                <a:ext uri="{FF2B5EF4-FFF2-40B4-BE49-F238E27FC236}">
                  <a16:creationId xmlns:a16="http://schemas.microsoft.com/office/drawing/2014/main" xmlns="" id="{F3806876-4E5F-2C44-AD7C-D21DEE6EDA29}"/>
                </a:ext>
              </a:extLst>
            </p:cNvPr>
            <p:cNvSpPr txBox="1"/>
            <p:nvPr/>
          </p:nvSpPr>
          <p:spPr>
            <a:xfrm>
              <a:off x="5727736" y="2402580"/>
              <a:ext cx="308310"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YES</a:t>
              </a:r>
            </a:p>
          </p:txBody>
        </p:sp>
        <p:sp>
          <p:nvSpPr>
            <p:cNvPr id="23" name="NO">
              <a:extLst>
                <a:ext uri="{FF2B5EF4-FFF2-40B4-BE49-F238E27FC236}">
                  <a16:creationId xmlns:a16="http://schemas.microsoft.com/office/drawing/2014/main" xmlns="" id="{D6E04EC0-AD8E-0746-920D-B203E54AE168}"/>
                </a:ext>
              </a:extLst>
            </p:cNvPr>
            <p:cNvSpPr txBox="1"/>
            <p:nvPr/>
          </p:nvSpPr>
          <p:spPr>
            <a:xfrm>
              <a:off x="3736637" y="2402580"/>
              <a:ext cx="245793"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NO</a:t>
              </a:r>
            </a:p>
          </p:txBody>
        </p:sp>
        <p:sp>
          <p:nvSpPr>
            <p:cNvPr id="24" name="NO">
              <a:extLst>
                <a:ext uri="{FF2B5EF4-FFF2-40B4-BE49-F238E27FC236}">
                  <a16:creationId xmlns:a16="http://schemas.microsoft.com/office/drawing/2014/main" xmlns="" id="{F9377C10-CE72-C24E-9C3C-0EB826D18991}"/>
                </a:ext>
              </a:extLst>
            </p:cNvPr>
            <p:cNvSpPr txBox="1"/>
            <p:nvPr/>
          </p:nvSpPr>
          <p:spPr>
            <a:xfrm>
              <a:off x="4959155" y="2854755"/>
              <a:ext cx="245793"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NO</a:t>
              </a:r>
            </a:p>
          </p:txBody>
        </p:sp>
        <p:sp>
          <p:nvSpPr>
            <p:cNvPr id="25" name="input k and l0..lk-1">
              <a:extLst>
                <a:ext uri="{FF2B5EF4-FFF2-40B4-BE49-F238E27FC236}">
                  <a16:creationId xmlns:a16="http://schemas.microsoft.com/office/drawing/2014/main" xmlns="" id="{F8CD4E6A-8BC4-2F4B-808F-294F54EC7D50}"/>
                </a:ext>
              </a:extLst>
            </p:cNvPr>
            <p:cNvSpPr/>
            <p:nvPr/>
          </p:nvSpPr>
          <p:spPr>
            <a:xfrm>
              <a:off x="472921" y="705038"/>
              <a:ext cx="1204152" cy="741623"/>
            </a:xfrm>
            <a:prstGeom prst="roundRect">
              <a:avLst>
                <a:gd name="adj" fmla="val 23579"/>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lang="en-US" sz="1600" dirty="0">
                  <a:latin typeface="Roboto Regular"/>
                </a:rPr>
                <a:t>input k and l</a:t>
              </a:r>
              <a:r>
                <a:rPr lang="en-US" sz="1600" baseline="-25000" dirty="0">
                  <a:latin typeface="Roboto Regular"/>
                </a:rPr>
                <a:t>0</a:t>
              </a:r>
              <a:r>
                <a:rPr lang="en-US" sz="1600" dirty="0">
                  <a:latin typeface="Roboto Regular"/>
                </a:rPr>
                <a:t> .. l</a:t>
              </a:r>
              <a:r>
                <a:rPr lang="en-US" sz="1600" baseline="-25000" dirty="0">
                  <a:latin typeface="Roboto Regular"/>
                </a:rPr>
                <a:t>k-1</a:t>
              </a:r>
              <a:r>
                <a:rPr lang="en-US" sz="1600" dirty="0">
                  <a:latin typeface="Roboto Regular"/>
                </a:rPr>
                <a:t> </a:t>
              </a:r>
              <a:endParaRPr sz="1600" dirty="0">
                <a:latin typeface="Roboto Regular"/>
              </a:endParaRPr>
            </a:p>
          </p:txBody>
        </p:sp>
        <p:cxnSp>
          <p:nvCxnSpPr>
            <p:cNvPr id="29" name="Straight Arrow Connector 28">
              <a:extLst>
                <a:ext uri="{FF2B5EF4-FFF2-40B4-BE49-F238E27FC236}">
                  <a16:creationId xmlns:a16="http://schemas.microsoft.com/office/drawing/2014/main" xmlns="" id="{B6E99402-7DE6-4D46-82D5-8E87D124C052}"/>
                </a:ext>
              </a:extLst>
            </p:cNvPr>
            <p:cNvCxnSpPr>
              <a:cxnSpLocks/>
              <a:stCxn id="25" idx="2"/>
              <a:endCxn id="8" idx="0"/>
            </p:cNvCxnSpPr>
            <p:nvPr/>
          </p:nvCxnSpPr>
          <p:spPr>
            <a:xfrm flipH="1">
              <a:off x="1071017" y="1446661"/>
              <a:ext cx="3980" cy="529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9C371C44-767B-B34B-912B-9789AB848F15}"/>
                </a:ext>
              </a:extLst>
            </p:cNvPr>
            <p:cNvCxnSpPr>
              <a:cxnSpLocks/>
              <a:stCxn id="8" idx="3"/>
            </p:cNvCxnSpPr>
            <p:nvPr/>
          </p:nvCxnSpPr>
          <p:spPr>
            <a:xfrm>
              <a:off x="1718953" y="2399222"/>
              <a:ext cx="3391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77D9FB88-F68E-2240-BE4F-1A05BCE70322}"/>
                </a:ext>
              </a:extLst>
            </p:cNvPr>
            <p:cNvCxnSpPr>
              <a:cxnSpLocks/>
              <a:endCxn id="10" idx="0"/>
            </p:cNvCxnSpPr>
            <p:nvPr/>
          </p:nvCxnSpPr>
          <p:spPr>
            <a:xfrm>
              <a:off x="2898902" y="2822076"/>
              <a:ext cx="0" cy="420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EA8C3BD8-0440-694E-A0A1-9C9B70FA159F}"/>
                </a:ext>
              </a:extLst>
            </p:cNvPr>
            <p:cNvCxnSpPr>
              <a:cxnSpLocks/>
            </p:cNvCxnSpPr>
            <p:nvPr/>
          </p:nvCxnSpPr>
          <p:spPr>
            <a:xfrm flipV="1">
              <a:off x="3727450" y="2397125"/>
              <a:ext cx="3453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EF3982BD-8054-794C-A92B-2C33F1641043}"/>
                </a:ext>
              </a:extLst>
            </p:cNvPr>
            <p:cNvCxnSpPr>
              <a:cxnSpLocks/>
              <a:endCxn id="13" idx="1"/>
            </p:cNvCxnSpPr>
            <p:nvPr/>
          </p:nvCxnSpPr>
          <p:spPr>
            <a:xfrm>
              <a:off x="5740685" y="2397126"/>
              <a:ext cx="341708" cy="2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566B3FE2-FED4-9D4C-92B2-6991AD01F3B6}"/>
                </a:ext>
              </a:extLst>
            </p:cNvPr>
            <p:cNvCxnSpPr>
              <a:stCxn id="13" idx="3"/>
              <a:endCxn id="18" idx="1"/>
            </p:cNvCxnSpPr>
            <p:nvPr/>
          </p:nvCxnSpPr>
          <p:spPr>
            <a:xfrm>
              <a:off x="7194822" y="2399222"/>
              <a:ext cx="4141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xmlns="" id="{C160178D-EF77-D94F-9065-3721C717F879}"/>
                </a:ext>
              </a:extLst>
            </p:cNvPr>
            <p:cNvCxnSpPr>
              <a:endCxn id="18" idx="2"/>
            </p:cNvCxnSpPr>
            <p:nvPr/>
          </p:nvCxnSpPr>
          <p:spPr>
            <a:xfrm>
              <a:off x="4900661" y="2822076"/>
              <a:ext cx="3264523" cy="12700"/>
            </a:xfrm>
            <a:prstGeom prst="bentConnector4">
              <a:avLst>
                <a:gd name="adj1" fmla="val 214"/>
                <a:gd name="adj2" fmla="val 50053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xmlns="" id="{1FB51DB7-A867-DF42-97E3-D273C3E23603}"/>
                </a:ext>
              </a:extLst>
            </p:cNvPr>
            <p:cNvCxnSpPr>
              <a:stCxn id="18" idx="0"/>
            </p:cNvCxnSpPr>
            <p:nvPr/>
          </p:nvCxnSpPr>
          <p:spPr>
            <a:xfrm rot="16200000" flipV="1">
              <a:off x="5532043" y="-656773"/>
              <a:ext cx="12700" cy="5266282"/>
            </a:xfrm>
            <a:prstGeom prst="bentConnector4">
              <a:avLst>
                <a:gd name="adj1" fmla="val 6938929"/>
                <a:gd name="adj2" fmla="val 99948"/>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xmlns="" id="{85A24D3E-CDB0-FA4E-85CB-D7FE7CCFA607}"/>
              </a:ext>
            </a:extLst>
          </p:cNvPr>
          <p:cNvSpPr txBox="1"/>
          <p:nvPr/>
        </p:nvSpPr>
        <p:spPr>
          <a:xfrm>
            <a:off x="3572415" y="265245"/>
            <a:ext cx="1838965"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Problem 1.1 (c)</a:t>
            </a:r>
          </a:p>
        </p:txBody>
      </p:sp>
    </p:spTree>
    <p:extLst>
      <p:ext uri="{BB962C8B-B14F-4D97-AF65-F5344CB8AC3E}">
        <p14:creationId xmlns:p14="http://schemas.microsoft.com/office/powerpoint/2010/main" val="2774838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xmlns="" id="{85A24D3E-CDB0-FA4E-85CB-D7FE7CCFA607}"/>
              </a:ext>
            </a:extLst>
          </p:cNvPr>
          <p:cNvSpPr txBox="1"/>
          <p:nvPr/>
        </p:nvSpPr>
        <p:spPr>
          <a:xfrm>
            <a:off x="3572415" y="265245"/>
            <a:ext cx="1838965"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Problem 1.1 (d)</a:t>
            </a:r>
          </a:p>
        </p:txBody>
      </p:sp>
      <p:grpSp>
        <p:nvGrpSpPr>
          <p:cNvPr id="2" name="Group 1"/>
          <p:cNvGrpSpPr/>
          <p:nvPr/>
        </p:nvGrpSpPr>
        <p:grpSpPr>
          <a:xfrm>
            <a:off x="423081" y="705038"/>
            <a:ext cx="8298318" cy="3075162"/>
            <a:chOff x="423081" y="705038"/>
            <a:chExt cx="8298318" cy="3075162"/>
          </a:xfrm>
        </p:grpSpPr>
        <p:sp>
          <p:nvSpPr>
            <p:cNvPr id="8" name="set m to l0…">
              <a:extLst>
                <a:ext uri="{FF2B5EF4-FFF2-40B4-BE49-F238E27FC236}">
                  <a16:creationId xmlns:a16="http://schemas.microsoft.com/office/drawing/2014/main" xmlns="" id="{19427856-2FED-304A-AC54-DBBB92F1834C}"/>
                </a:ext>
              </a:extLst>
            </p:cNvPr>
            <p:cNvSpPr/>
            <p:nvPr/>
          </p:nvSpPr>
          <p:spPr>
            <a:xfrm>
              <a:off x="423081" y="1976368"/>
              <a:ext cx="1295872"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sz="1600" dirty="0">
                  <a:latin typeface="Roboto Regular"/>
                </a:rPr>
                <a:t>set m to l</a:t>
              </a:r>
              <a:r>
                <a:rPr sz="1600" baseline="-5999" dirty="0">
                  <a:latin typeface="Roboto Regular"/>
                </a:rPr>
                <a:t>0</a:t>
              </a:r>
            </a:p>
            <a:p>
              <a:pPr algn="ctr">
                <a:defRPr sz="2000" b="0">
                  <a:latin typeface="+mn-lt"/>
                  <a:ea typeface="+mn-ea"/>
                  <a:cs typeface="+mn-cs"/>
                  <a:sym typeface="Helvetica Neue Medium"/>
                </a:defRPr>
              </a:pPr>
              <a:r>
                <a:rPr sz="1600" dirty="0">
                  <a:latin typeface="Roboto Regular"/>
                </a:rPr>
                <a:t>set i to </a:t>
              </a:r>
              <a:r>
                <a:rPr lang="en-US" sz="1600" b="1" dirty="0">
                  <a:solidFill>
                    <a:srgbClr val="FF0000"/>
                  </a:solidFill>
                  <a:latin typeface="Roboto Regular"/>
                </a:rPr>
                <a:t>0</a:t>
              </a:r>
              <a:endParaRPr sz="1600" b="1" dirty="0">
                <a:solidFill>
                  <a:srgbClr val="FF0000"/>
                </a:solidFill>
                <a:latin typeface="Roboto Regular"/>
              </a:endParaRPr>
            </a:p>
          </p:txBody>
        </p:sp>
        <p:sp>
          <p:nvSpPr>
            <p:cNvPr id="9" name="i equals k?">
              <a:extLst>
                <a:ext uri="{FF2B5EF4-FFF2-40B4-BE49-F238E27FC236}">
                  <a16:creationId xmlns:a16="http://schemas.microsoft.com/office/drawing/2014/main" xmlns="" id="{7B062BEB-B0A2-584D-87DB-38CD1C7D2CB5}"/>
                </a:ext>
              </a:extLst>
            </p:cNvPr>
            <p:cNvSpPr/>
            <p:nvPr/>
          </p:nvSpPr>
          <p:spPr>
            <a:xfrm>
              <a:off x="2058100" y="1976368"/>
              <a:ext cx="1667878" cy="8457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i equals k?</a:t>
              </a:r>
            </a:p>
          </p:txBody>
        </p:sp>
        <p:sp>
          <p:nvSpPr>
            <p:cNvPr id="10" name="output m">
              <a:extLst>
                <a:ext uri="{FF2B5EF4-FFF2-40B4-BE49-F238E27FC236}">
                  <a16:creationId xmlns:a16="http://schemas.microsoft.com/office/drawing/2014/main" xmlns="" id="{F7DA2271-F313-8243-99E5-8FD2D0AB6719}"/>
                </a:ext>
              </a:extLst>
            </p:cNvPr>
            <p:cNvSpPr/>
            <p:nvPr/>
          </p:nvSpPr>
          <p:spPr>
            <a:xfrm>
              <a:off x="2342687" y="3242185"/>
              <a:ext cx="1112429" cy="538015"/>
            </a:xfrm>
            <a:prstGeom prst="roundRect">
              <a:avLst>
                <a:gd name="adj" fmla="val 23579"/>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output m</a:t>
              </a:r>
            </a:p>
          </p:txBody>
        </p:sp>
        <p:sp>
          <p:nvSpPr>
            <p:cNvPr id="11" name="YES">
              <a:extLst>
                <a:ext uri="{FF2B5EF4-FFF2-40B4-BE49-F238E27FC236}">
                  <a16:creationId xmlns:a16="http://schemas.microsoft.com/office/drawing/2014/main" xmlns="" id="{9A3C980D-CD16-9047-AFCF-B3156393B5AC}"/>
                </a:ext>
              </a:extLst>
            </p:cNvPr>
            <p:cNvSpPr txBox="1"/>
            <p:nvPr/>
          </p:nvSpPr>
          <p:spPr>
            <a:xfrm>
              <a:off x="2946490" y="2854755"/>
              <a:ext cx="308310"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YES</a:t>
              </a:r>
            </a:p>
          </p:txBody>
        </p:sp>
        <p:sp>
          <p:nvSpPr>
            <p:cNvPr id="12" name="is li &gt; m ?">
              <a:extLst>
                <a:ext uri="{FF2B5EF4-FFF2-40B4-BE49-F238E27FC236}">
                  <a16:creationId xmlns:a16="http://schemas.microsoft.com/office/drawing/2014/main" xmlns="" id="{1E5ACDC0-0C40-264C-8518-7E51BD61C97A}"/>
                </a:ext>
              </a:extLst>
            </p:cNvPr>
            <p:cNvSpPr/>
            <p:nvPr/>
          </p:nvSpPr>
          <p:spPr>
            <a:xfrm>
              <a:off x="5590281" y="1984309"/>
              <a:ext cx="1667878" cy="8457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sz="1600" dirty="0">
                  <a:latin typeface="Roboto Regular"/>
                </a:rPr>
                <a:t>is l</a:t>
              </a:r>
              <a:r>
                <a:rPr sz="1600" baseline="-5999" dirty="0">
                  <a:latin typeface="Roboto Regular"/>
                </a:rPr>
                <a:t>i </a:t>
              </a:r>
              <a:r>
                <a:rPr lang="en-US" sz="1600" dirty="0">
                  <a:latin typeface="Roboto Regular"/>
                </a:rPr>
                <a:t>&gt;</a:t>
              </a:r>
              <a:r>
                <a:rPr sz="1600" dirty="0">
                  <a:latin typeface="Roboto Regular"/>
                </a:rPr>
                <a:t> m ?</a:t>
              </a:r>
            </a:p>
          </p:txBody>
        </p:sp>
        <p:sp>
          <p:nvSpPr>
            <p:cNvPr id="18" name="increment i">
              <a:extLst>
                <a:ext uri="{FF2B5EF4-FFF2-40B4-BE49-F238E27FC236}">
                  <a16:creationId xmlns:a16="http://schemas.microsoft.com/office/drawing/2014/main" xmlns="" id="{B951E62E-9A5C-564F-94B0-37DF3F685CF3}"/>
                </a:ext>
              </a:extLst>
            </p:cNvPr>
            <p:cNvSpPr/>
            <p:nvPr/>
          </p:nvSpPr>
          <p:spPr>
            <a:xfrm>
              <a:off x="7608969" y="1976368"/>
              <a:ext cx="1112430"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defRPr sz="2000" b="0">
                  <a:latin typeface="+mn-lt"/>
                  <a:ea typeface="+mn-ea"/>
                  <a:cs typeface="+mn-cs"/>
                  <a:sym typeface="Helvetica Neue Medium"/>
                </a:defRPr>
              </a:pPr>
              <a:r>
                <a:rPr lang="en-SG" sz="1600" dirty="0">
                  <a:latin typeface="Roboto Regular"/>
                </a:rPr>
                <a:t>set m to l</a:t>
              </a:r>
              <a:r>
                <a:rPr lang="en-SG" sz="1600" baseline="-5999" dirty="0">
                  <a:latin typeface="Roboto Regular"/>
                </a:rPr>
                <a:t>i</a:t>
              </a:r>
            </a:p>
          </p:txBody>
        </p:sp>
        <p:sp>
          <p:nvSpPr>
            <p:cNvPr id="20" name="YES">
              <a:extLst>
                <a:ext uri="{FF2B5EF4-FFF2-40B4-BE49-F238E27FC236}">
                  <a16:creationId xmlns:a16="http://schemas.microsoft.com/office/drawing/2014/main" xmlns="" id="{F3806876-4E5F-2C44-AD7C-D21DEE6EDA29}"/>
                </a:ext>
              </a:extLst>
            </p:cNvPr>
            <p:cNvSpPr txBox="1"/>
            <p:nvPr/>
          </p:nvSpPr>
          <p:spPr>
            <a:xfrm>
              <a:off x="7139999" y="2502244"/>
              <a:ext cx="308310"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YES</a:t>
              </a:r>
            </a:p>
          </p:txBody>
        </p:sp>
        <p:sp>
          <p:nvSpPr>
            <p:cNvPr id="23" name="NO">
              <a:extLst>
                <a:ext uri="{FF2B5EF4-FFF2-40B4-BE49-F238E27FC236}">
                  <a16:creationId xmlns:a16="http://schemas.microsoft.com/office/drawing/2014/main" xmlns="" id="{D6E04EC0-AD8E-0746-920D-B203E54AE168}"/>
                </a:ext>
              </a:extLst>
            </p:cNvPr>
            <p:cNvSpPr txBox="1"/>
            <p:nvPr/>
          </p:nvSpPr>
          <p:spPr>
            <a:xfrm>
              <a:off x="3736637" y="2402580"/>
              <a:ext cx="245793"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NO</a:t>
              </a:r>
            </a:p>
          </p:txBody>
        </p:sp>
        <p:sp>
          <p:nvSpPr>
            <p:cNvPr id="24" name="NO">
              <a:extLst>
                <a:ext uri="{FF2B5EF4-FFF2-40B4-BE49-F238E27FC236}">
                  <a16:creationId xmlns:a16="http://schemas.microsoft.com/office/drawing/2014/main" xmlns="" id="{F9377C10-CE72-C24E-9C3C-0EB826D18991}"/>
                </a:ext>
              </a:extLst>
            </p:cNvPr>
            <p:cNvSpPr txBox="1"/>
            <p:nvPr/>
          </p:nvSpPr>
          <p:spPr>
            <a:xfrm>
              <a:off x="6509928" y="1704237"/>
              <a:ext cx="245793"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NO</a:t>
              </a:r>
            </a:p>
          </p:txBody>
        </p:sp>
        <p:sp>
          <p:nvSpPr>
            <p:cNvPr id="25" name="input k and l0..lk-1">
              <a:extLst>
                <a:ext uri="{FF2B5EF4-FFF2-40B4-BE49-F238E27FC236}">
                  <a16:creationId xmlns:a16="http://schemas.microsoft.com/office/drawing/2014/main" xmlns="" id="{F8CD4E6A-8BC4-2F4B-808F-294F54EC7D50}"/>
                </a:ext>
              </a:extLst>
            </p:cNvPr>
            <p:cNvSpPr/>
            <p:nvPr/>
          </p:nvSpPr>
          <p:spPr>
            <a:xfrm>
              <a:off x="472921" y="705038"/>
              <a:ext cx="1204152" cy="741623"/>
            </a:xfrm>
            <a:prstGeom prst="roundRect">
              <a:avLst>
                <a:gd name="adj" fmla="val 23579"/>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lang="en-US" sz="1600" dirty="0">
                  <a:latin typeface="Roboto Regular"/>
                </a:rPr>
                <a:t>input k and l</a:t>
              </a:r>
              <a:r>
                <a:rPr lang="en-US" sz="1600" baseline="-25000" dirty="0">
                  <a:latin typeface="Roboto Regular"/>
                </a:rPr>
                <a:t>0</a:t>
              </a:r>
              <a:r>
                <a:rPr lang="en-US" sz="1600" dirty="0">
                  <a:latin typeface="Roboto Regular"/>
                </a:rPr>
                <a:t> .. l</a:t>
              </a:r>
              <a:r>
                <a:rPr lang="en-US" sz="1600" baseline="-25000" dirty="0">
                  <a:latin typeface="Roboto Regular"/>
                </a:rPr>
                <a:t>k-1</a:t>
              </a:r>
              <a:r>
                <a:rPr lang="en-US" sz="1600" dirty="0">
                  <a:latin typeface="Roboto Regular"/>
                </a:rPr>
                <a:t> </a:t>
              </a:r>
              <a:endParaRPr sz="1600" dirty="0">
                <a:latin typeface="Roboto Regular"/>
              </a:endParaRPr>
            </a:p>
          </p:txBody>
        </p:sp>
        <p:cxnSp>
          <p:nvCxnSpPr>
            <p:cNvPr id="29" name="Straight Arrow Connector 28">
              <a:extLst>
                <a:ext uri="{FF2B5EF4-FFF2-40B4-BE49-F238E27FC236}">
                  <a16:creationId xmlns:a16="http://schemas.microsoft.com/office/drawing/2014/main" xmlns="" id="{B6E99402-7DE6-4D46-82D5-8E87D124C052}"/>
                </a:ext>
              </a:extLst>
            </p:cNvPr>
            <p:cNvCxnSpPr>
              <a:cxnSpLocks/>
              <a:stCxn id="25" idx="2"/>
              <a:endCxn id="8" idx="0"/>
            </p:cNvCxnSpPr>
            <p:nvPr/>
          </p:nvCxnSpPr>
          <p:spPr>
            <a:xfrm flipH="1">
              <a:off x="1071017" y="1446661"/>
              <a:ext cx="3980" cy="529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9C371C44-767B-B34B-912B-9789AB848F15}"/>
                </a:ext>
              </a:extLst>
            </p:cNvPr>
            <p:cNvCxnSpPr>
              <a:cxnSpLocks/>
              <a:stCxn id="8" idx="3"/>
            </p:cNvCxnSpPr>
            <p:nvPr/>
          </p:nvCxnSpPr>
          <p:spPr>
            <a:xfrm>
              <a:off x="1718953" y="2399222"/>
              <a:ext cx="3391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77D9FB88-F68E-2240-BE4F-1A05BCE70322}"/>
                </a:ext>
              </a:extLst>
            </p:cNvPr>
            <p:cNvCxnSpPr>
              <a:cxnSpLocks/>
              <a:endCxn id="10" idx="0"/>
            </p:cNvCxnSpPr>
            <p:nvPr/>
          </p:nvCxnSpPr>
          <p:spPr>
            <a:xfrm>
              <a:off x="2898902" y="2822076"/>
              <a:ext cx="0" cy="420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EA8C3BD8-0440-694E-A0A1-9C9B70FA159F}"/>
                </a:ext>
              </a:extLst>
            </p:cNvPr>
            <p:cNvCxnSpPr>
              <a:cxnSpLocks/>
            </p:cNvCxnSpPr>
            <p:nvPr/>
          </p:nvCxnSpPr>
          <p:spPr>
            <a:xfrm flipV="1">
              <a:off x="3727450" y="2397125"/>
              <a:ext cx="3453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EF3982BD-8054-794C-A92B-2C33F1641043}"/>
                </a:ext>
              </a:extLst>
            </p:cNvPr>
            <p:cNvCxnSpPr>
              <a:cxnSpLocks/>
            </p:cNvCxnSpPr>
            <p:nvPr/>
          </p:nvCxnSpPr>
          <p:spPr>
            <a:xfrm>
              <a:off x="7254251" y="2406597"/>
              <a:ext cx="3417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increment i">
              <a:extLst>
                <a:ext uri="{FF2B5EF4-FFF2-40B4-BE49-F238E27FC236}">
                  <a16:creationId xmlns:a16="http://schemas.microsoft.com/office/drawing/2014/main" xmlns="" id="{C3393BF1-8C6E-D744-A01A-0D787A3F9CF4}"/>
                </a:ext>
              </a:extLst>
            </p:cNvPr>
            <p:cNvSpPr/>
            <p:nvPr/>
          </p:nvSpPr>
          <p:spPr>
            <a:xfrm>
              <a:off x="4083441" y="1982718"/>
              <a:ext cx="1112430"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increment i</a:t>
              </a:r>
            </a:p>
          </p:txBody>
        </p:sp>
        <p:cxnSp>
          <p:nvCxnSpPr>
            <p:cNvPr id="7" name="Straight Arrow Connector 6">
              <a:extLst>
                <a:ext uri="{FF2B5EF4-FFF2-40B4-BE49-F238E27FC236}">
                  <a16:creationId xmlns:a16="http://schemas.microsoft.com/office/drawing/2014/main" xmlns="" id="{61759EE9-5AC9-6D40-BD1B-F41BD18F22B1}"/>
                </a:ext>
              </a:extLst>
            </p:cNvPr>
            <p:cNvCxnSpPr>
              <a:cxnSpLocks/>
              <a:stCxn id="26" idx="3"/>
            </p:cNvCxnSpPr>
            <p:nvPr/>
          </p:nvCxnSpPr>
          <p:spPr>
            <a:xfrm>
              <a:off x="5195871" y="2405572"/>
              <a:ext cx="3944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xmlns="" id="{5BAFF633-69E7-0946-B832-B478B728435A}"/>
                </a:ext>
              </a:extLst>
            </p:cNvPr>
            <p:cNvCxnSpPr>
              <a:stCxn id="18" idx="0"/>
            </p:cNvCxnSpPr>
            <p:nvPr/>
          </p:nvCxnSpPr>
          <p:spPr>
            <a:xfrm rot="16200000" flipH="1" flipV="1">
              <a:off x="5528868" y="-653599"/>
              <a:ext cx="6350" cy="5266283"/>
            </a:xfrm>
            <a:prstGeom prst="bentConnector4">
              <a:avLst>
                <a:gd name="adj1" fmla="val -10605433"/>
                <a:gd name="adj2" fmla="val 998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xmlns="" id="{15B0A329-F995-AF4D-AED5-BC032395E961}"/>
                </a:ext>
              </a:extLst>
            </p:cNvPr>
            <p:cNvCxnSpPr/>
            <p:nvPr/>
          </p:nvCxnSpPr>
          <p:spPr>
            <a:xfrm rot="10800000">
              <a:off x="2898901" y="1561961"/>
              <a:ext cx="3530120" cy="413613"/>
            </a:xfrm>
            <a:prstGeom prst="bentConnector3">
              <a:avLst>
                <a:gd name="adj1" fmla="val 120"/>
              </a:avLst>
            </a:prstGeom>
            <a:ln>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33620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23081" y="705038"/>
            <a:ext cx="8298318" cy="3075162"/>
            <a:chOff x="423081" y="705038"/>
            <a:chExt cx="8298318" cy="3075162"/>
          </a:xfrm>
        </p:grpSpPr>
        <p:sp>
          <p:nvSpPr>
            <p:cNvPr id="8" name="set m to l0…">
              <a:extLst>
                <a:ext uri="{FF2B5EF4-FFF2-40B4-BE49-F238E27FC236}">
                  <a16:creationId xmlns:a16="http://schemas.microsoft.com/office/drawing/2014/main" xmlns="" id="{19427856-2FED-304A-AC54-DBBB92F1834C}"/>
                </a:ext>
              </a:extLst>
            </p:cNvPr>
            <p:cNvSpPr/>
            <p:nvPr/>
          </p:nvSpPr>
          <p:spPr>
            <a:xfrm>
              <a:off x="423081" y="1976368"/>
              <a:ext cx="1295872"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sz="1600" dirty="0">
                  <a:latin typeface="Roboto Regular"/>
                </a:rPr>
                <a:t>set m to</a:t>
              </a:r>
              <a:r>
                <a:rPr lang="en-US" sz="1600" dirty="0">
                  <a:solidFill>
                    <a:srgbClr val="FF0000"/>
                  </a:solidFill>
                  <a:latin typeface="Roboto Regular"/>
                </a:rPr>
                <a:t> </a:t>
              </a:r>
            </a:p>
            <a:p>
              <a:pPr algn="ctr">
                <a:defRPr sz="2000" b="0">
                  <a:latin typeface="+mn-lt"/>
                  <a:ea typeface="+mn-ea"/>
                  <a:cs typeface="+mn-cs"/>
                  <a:sym typeface="Helvetica Neue Medium"/>
                </a:defRPr>
              </a:pPr>
              <a:r>
                <a:rPr lang="en-US" sz="1600" dirty="0">
                  <a:solidFill>
                    <a:srgbClr val="FF0000"/>
                  </a:solidFill>
                  <a:latin typeface="Roboto Regular"/>
                </a:rPr>
                <a:t>-</a:t>
              </a:r>
              <a:r>
                <a:rPr lang="en-US" sz="1600" b="1" dirty="0">
                  <a:solidFill>
                    <a:srgbClr val="FF0000"/>
                  </a:solidFill>
                  <a:latin typeface="Arial" panose="020B0604020202020204" pitchFamily="34" charset="0"/>
                  <a:cs typeface="Arial" panose="020B0604020202020204" pitchFamily="34" charset="0"/>
                </a:rPr>
                <a:t>infinity</a:t>
              </a:r>
              <a:r>
                <a:rPr lang="en-US" sz="1600" dirty="0">
                  <a:latin typeface="Roboto Regular"/>
                </a:rPr>
                <a:t> </a:t>
              </a:r>
              <a:r>
                <a:rPr sz="1600" dirty="0">
                  <a:latin typeface="Roboto Regular"/>
                </a:rPr>
                <a:t> </a:t>
              </a:r>
              <a:endParaRPr sz="1600" baseline="-5999" dirty="0">
                <a:latin typeface="Roboto Regular"/>
              </a:endParaRPr>
            </a:p>
            <a:p>
              <a:pPr algn="ctr">
                <a:defRPr sz="2000" b="0">
                  <a:latin typeface="+mn-lt"/>
                  <a:ea typeface="+mn-ea"/>
                  <a:cs typeface="+mn-cs"/>
                  <a:sym typeface="Helvetica Neue Medium"/>
                </a:defRPr>
              </a:pPr>
              <a:r>
                <a:rPr sz="1600" dirty="0">
                  <a:latin typeface="Roboto Regular"/>
                </a:rPr>
                <a:t>set i to </a:t>
              </a:r>
              <a:r>
                <a:rPr lang="en-US" sz="1600" b="1" dirty="0">
                  <a:solidFill>
                    <a:srgbClr val="FF0000"/>
                  </a:solidFill>
                  <a:latin typeface="Roboto Regular"/>
                </a:rPr>
                <a:t>0</a:t>
              </a:r>
              <a:endParaRPr sz="1600" b="1" dirty="0">
                <a:solidFill>
                  <a:srgbClr val="FF0000"/>
                </a:solidFill>
                <a:latin typeface="Roboto Regular"/>
              </a:endParaRPr>
            </a:p>
          </p:txBody>
        </p:sp>
        <p:sp>
          <p:nvSpPr>
            <p:cNvPr id="9" name="i equals k?">
              <a:extLst>
                <a:ext uri="{FF2B5EF4-FFF2-40B4-BE49-F238E27FC236}">
                  <a16:creationId xmlns:a16="http://schemas.microsoft.com/office/drawing/2014/main" xmlns="" id="{7B062BEB-B0A2-584D-87DB-38CD1C7D2CB5}"/>
                </a:ext>
              </a:extLst>
            </p:cNvPr>
            <p:cNvSpPr/>
            <p:nvPr/>
          </p:nvSpPr>
          <p:spPr>
            <a:xfrm>
              <a:off x="2058100" y="1976368"/>
              <a:ext cx="1667878" cy="8457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i equals k?</a:t>
              </a:r>
            </a:p>
          </p:txBody>
        </p:sp>
        <p:sp>
          <p:nvSpPr>
            <p:cNvPr id="10" name="output m">
              <a:extLst>
                <a:ext uri="{FF2B5EF4-FFF2-40B4-BE49-F238E27FC236}">
                  <a16:creationId xmlns:a16="http://schemas.microsoft.com/office/drawing/2014/main" xmlns="" id="{F7DA2271-F313-8243-99E5-8FD2D0AB6719}"/>
                </a:ext>
              </a:extLst>
            </p:cNvPr>
            <p:cNvSpPr/>
            <p:nvPr/>
          </p:nvSpPr>
          <p:spPr>
            <a:xfrm>
              <a:off x="2342687" y="3242185"/>
              <a:ext cx="1112429" cy="538015"/>
            </a:xfrm>
            <a:prstGeom prst="roundRect">
              <a:avLst>
                <a:gd name="adj" fmla="val 23579"/>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output m</a:t>
              </a:r>
            </a:p>
          </p:txBody>
        </p:sp>
        <p:sp>
          <p:nvSpPr>
            <p:cNvPr id="11" name="YES">
              <a:extLst>
                <a:ext uri="{FF2B5EF4-FFF2-40B4-BE49-F238E27FC236}">
                  <a16:creationId xmlns:a16="http://schemas.microsoft.com/office/drawing/2014/main" xmlns="" id="{9A3C980D-CD16-9047-AFCF-B3156393B5AC}"/>
                </a:ext>
              </a:extLst>
            </p:cNvPr>
            <p:cNvSpPr txBox="1"/>
            <p:nvPr/>
          </p:nvSpPr>
          <p:spPr>
            <a:xfrm>
              <a:off x="2946490" y="2854755"/>
              <a:ext cx="308310"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YES</a:t>
              </a:r>
            </a:p>
          </p:txBody>
        </p:sp>
        <p:sp>
          <p:nvSpPr>
            <p:cNvPr id="12" name="is li &gt; m ?">
              <a:extLst>
                <a:ext uri="{FF2B5EF4-FFF2-40B4-BE49-F238E27FC236}">
                  <a16:creationId xmlns:a16="http://schemas.microsoft.com/office/drawing/2014/main" xmlns="" id="{1E5ACDC0-0C40-264C-8518-7E51BD61C97A}"/>
                </a:ext>
              </a:extLst>
            </p:cNvPr>
            <p:cNvSpPr/>
            <p:nvPr/>
          </p:nvSpPr>
          <p:spPr>
            <a:xfrm>
              <a:off x="4072807" y="1976368"/>
              <a:ext cx="1667878" cy="8457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sz="1600" dirty="0">
                  <a:latin typeface="Roboto Regular"/>
                </a:rPr>
                <a:t>is l</a:t>
              </a:r>
              <a:r>
                <a:rPr sz="1600" baseline="-5999" dirty="0">
                  <a:latin typeface="Roboto Regular"/>
                </a:rPr>
                <a:t>i </a:t>
              </a:r>
              <a:r>
                <a:rPr lang="en-US" sz="1600" dirty="0">
                  <a:latin typeface="Roboto Regular"/>
                </a:rPr>
                <a:t>&gt;</a:t>
              </a:r>
              <a:r>
                <a:rPr sz="1600" dirty="0">
                  <a:latin typeface="Roboto Regular"/>
                </a:rPr>
                <a:t> m ?</a:t>
              </a:r>
            </a:p>
          </p:txBody>
        </p:sp>
        <p:sp>
          <p:nvSpPr>
            <p:cNvPr id="13" name="set m to li">
              <a:extLst>
                <a:ext uri="{FF2B5EF4-FFF2-40B4-BE49-F238E27FC236}">
                  <a16:creationId xmlns:a16="http://schemas.microsoft.com/office/drawing/2014/main" xmlns="" id="{16E46902-5C65-844D-B222-654B0093A5AB}"/>
                </a:ext>
              </a:extLst>
            </p:cNvPr>
            <p:cNvSpPr/>
            <p:nvPr/>
          </p:nvSpPr>
          <p:spPr>
            <a:xfrm>
              <a:off x="6082393" y="1976368"/>
              <a:ext cx="1112429"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sz="1600" dirty="0">
                  <a:latin typeface="Roboto Regular"/>
                </a:rPr>
                <a:t>set m to l</a:t>
              </a:r>
              <a:r>
                <a:rPr sz="1600" baseline="-5999" dirty="0">
                  <a:latin typeface="Roboto Regular"/>
                </a:rPr>
                <a:t>i</a:t>
              </a:r>
            </a:p>
          </p:txBody>
        </p:sp>
        <p:sp>
          <p:nvSpPr>
            <p:cNvPr id="18" name="increment i">
              <a:extLst>
                <a:ext uri="{FF2B5EF4-FFF2-40B4-BE49-F238E27FC236}">
                  <a16:creationId xmlns:a16="http://schemas.microsoft.com/office/drawing/2014/main" xmlns="" id="{B951E62E-9A5C-564F-94B0-37DF3F685CF3}"/>
                </a:ext>
              </a:extLst>
            </p:cNvPr>
            <p:cNvSpPr/>
            <p:nvPr/>
          </p:nvSpPr>
          <p:spPr>
            <a:xfrm>
              <a:off x="7608969" y="1976368"/>
              <a:ext cx="1112430"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increment i</a:t>
              </a:r>
            </a:p>
          </p:txBody>
        </p:sp>
        <p:sp>
          <p:nvSpPr>
            <p:cNvPr id="20" name="YES">
              <a:extLst>
                <a:ext uri="{FF2B5EF4-FFF2-40B4-BE49-F238E27FC236}">
                  <a16:creationId xmlns:a16="http://schemas.microsoft.com/office/drawing/2014/main" xmlns="" id="{F3806876-4E5F-2C44-AD7C-D21DEE6EDA29}"/>
                </a:ext>
              </a:extLst>
            </p:cNvPr>
            <p:cNvSpPr txBox="1"/>
            <p:nvPr/>
          </p:nvSpPr>
          <p:spPr>
            <a:xfrm>
              <a:off x="5727736" y="2402580"/>
              <a:ext cx="308310"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YES</a:t>
              </a:r>
            </a:p>
          </p:txBody>
        </p:sp>
        <p:sp>
          <p:nvSpPr>
            <p:cNvPr id="23" name="NO">
              <a:extLst>
                <a:ext uri="{FF2B5EF4-FFF2-40B4-BE49-F238E27FC236}">
                  <a16:creationId xmlns:a16="http://schemas.microsoft.com/office/drawing/2014/main" xmlns="" id="{D6E04EC0-AD8E-0746-920D-B203E54AE168}"/>
                </a:ext>
              </a:extLst>
            </p:cNvPr>
            <p:cNvSpPr txBox="1"/>
            <p:nvPr/>
          </p:nvSpPr>
          <p:spPr>
            <a:xfrm>
              <a:off x="3736637" y="2402580"/>
              <a:ext cx="245793"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NO</a:t>
              </a:r>
            </a:p>
          </p:txBody>
        </p:sp>
        <p:sp>
          <p:nvSpPr>
            <p:cNvPr id="24" name="NO">
              <a:extLst>
                <a:ext uri="{FF2B5EF4-FFF2-40B4-BE49-F238E27FC236}">
                  <a16:creationId xmlns:a16="http://schemas.microsoft.com/office/drawing/2014/main" xmlns="" id="{F9377C10-CE72-C24E-9C3C-0EB826D18991}"/>
                </a:ext>
              </a:extLst>
            </p:cNvPr>
            <p:cNvSpPr txBox="1"/>
            <p:nvPr/>
          </p:nvSpPr>
          <p:spPr>
            <a:xfrm>
              <a:off x="4959155" y="2854755"/>
              <a:ext cx="245793"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NO</a:t>
              </a:r>
            </a:p>
          </p:txBody>
        </p:sp>
        <p:sp>
          <p:nvSpPr>
            <p:cNvPr id="25" name="input k and l0..lk-1">
              <a:extLst>
                <a:ext uri="{FF2B5EF4-FFF2-40B4-BE49-F238E27FC236}">
                  <a16:creationId xmlns:a16="http://schemas.microsoft.com/office/drawing/2014/main" xmlns="" id="{F8CD4E6A-8BC4-2F4B-808F-294F54EC7D50}"/>
                </a:ext>
              </a:extLst>
            </p:cNvPr>
            <p:cNvSpPr/>
            <p:nvPr/>
          </p:nvSpPr>
          <p:spPr>
            <a:xfrm>
              <a:off x="472921" y="705038"/>
              <a:ext cx="1204152" cy="741623"/>
            </a:xfrm>
            <a:prstGeom prst="roundRect">
              <a:avLst>
                <a:gd name="adj" fmla="val 23579"/>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lang="en-US" sz="1600" dirty="0">
                  <a:latin typeface="Roboto Regular"/>
                </a:rPr>
                <a:t>input k and l</a:t>
              </a:r>
              <a:r>
                <a:rPr lang="en-US" sz="1600" baseline="-25000" dirty="0">
                  <a:latin typeface="Roboto Regular"/>
                </a:rPr>
                <a:t>0</a:t>
              </a:r>
              <a:r>
                <a:rPr lang="en-US" sz="1600" dirty="0">
                  <a:latin typeface="Roboto Regular"/>
                </a:rPr>
                <a:t> .. l</a:t>
              </a:r>
              <a:r>
                <a:rPr lang="en-US" sz="1600" baseline="-25000" dirty="0">
                  <a:latin typeface="Roboto Regular"/>
                </a:rPr>
                <a:t>k-1</a:t>
              </a:r>
              <a:r>
                <a:rPr lang="en-US" sz="1600" dirty="0">
                  <a:latin typeface="Roboto Regular"/>
                </a:rPr>
                <a:t> </a:t>
              </a:r>
              <a:endParaRPr sz="1600" dirty="0">
                <a:latin typeface="Roboto Regular"/>
              </a:endParaRPr>
            </a:p>
          </p:txBody>
        </p:sp>
        <p:cxnSp>
          <p:nvCxnSpPr>
            <p:cNvPr id="29" name="Straight Arrow Connector 28">
              <a:extLst>
                <a:ext uri="{FF2B5EF4-FFF2-40B4-BE49-F238E27FC236}">
                  <a16:creationId xmlns:a16="http://schemas.microsoft.com/office/drawing/2014/main" xmlns="" id="{B6E99402-7DE6-4D46-82D5-8E87D124C052}"/>
                </a:ext>
              </a:extLst>
            </p:cNvPr>
            <p:cNvCxnSpPr>
              <a:cxnSpLocks/>
              <a:stCxn id="25" idx="2"/>
              <a:endCxn id="8" idx="0"/>
            </p:cNvCxnSpPr>
            <p:nvPr/>
          </p:nvCxnSpPr>
          <p:spPr>
            <a:xfrm flipH="1">
              <a:off x="1071017" y="1446661"/>
              <a:ext cx="3980" cy="529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9C371C44-767B-B34B-912B-9789AB848F15}"/>
                </a:ext>
              </a:extLst>
            </p:cNvPr>
            <p:cNvCxnSpPr>
              <a:cxnSpLocks/>
              <a:stCxn id="8" idx="3"/>
            </p:cNvCxnSpPr>
            <p:nvPr/>
          </p:nvCxnSpPr>
          <p:spPr>
            <a:xfrm>
              <a:off x="1718953" y="2399222"/>
              <a:ext cx="3391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77D9FB88-F68E-2240-BE4F-1A05BCE70322}"/>
                </a:ext>
              </a:extLst>
            </p:cNvPr>
            <p:cNvCxnSpPr>
              <a:cxnSpLocks/>
              <a:endCxn id="10" idx="0"/>
            </p:cNvCxnSpPr>
            <p:nvPr/>
          </p:nvCxnSpPr>
          <p:spPr>
            <a:xfrm>
              <a:off x="2898902" y="2822076"/>
              <a:ext cx="0" cy="420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EA8C3BD8-0440-694E-A0A1-9C9B70FA159F}"/>
                </a:ext>
              </a:extLst>
            </p:cNvPr>
            <p:cNvCxnSpPr>
              <a:cxnSpLocks/>
            </p:cNvCxnSpPr>
            <p:nvPr/>
          </p:nvCxnSpPr>
          <p:spPr>
            <a:xfrm flipV="1">
              <a:off x="3727450" y="2397125"/>
              <a:ext cx="3453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EF3982BD-8054-794C-A92B-2C33F1641043}"/>
                </a:ext>
              </a:extLst>
            </p:cNvPr>
            <p:cNvCxnSpPr>
              <a:cxnSpLocks/>
              <a:endCxn id="13" idx="1"/>
            </p:cNvCxnSpPr>
            <p:nvPr/>
          </p:nvCxnSpPr>
          <p:spPr>
            <a:xfrm>
              <a:off x="5740685" y="2397126"/>
              <a:ext cx="341708" cy="2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566B3FE2-FED4-9D4C-92B2-6991AD01F3B6}"/>
                </a:ext>
              </a:extLst>
            </p:cNvPr>
            <p:cNvCxnSpPr>
              <a:stCxn id="13" idx="3"/>
              <a:endCxn id="18" idx="1"/>
            </p:cNvCxnSpPr>
            <p:nvPr/>
          </p:nvCxnSpPr>
          <p:spPr>
            <a:xfrm>
              <a:off x="7194822" y="2399222"/>
              <a:ext cx="4141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xmlns="" id="{C160178D-EF77-D94F-9065-3721C717F879}"/>
                </a:ext>
              </a:extLst>
            </p:cNvPr>
            <p:cNvCxnSpPr>
              <a:endCxn id="18" idx="2"/>
            </p:cNvCxnSpPr>
            <p:nvPr/>
          </p:nvCxnSpPr>
          <p:spPr>
            <a:xfrm>
              <a:off x="4900661" y="2822076"/>
              <a:ext cx="3264523" cy="12700"/>
            </a:xfrm>
            <a:prstGeom prst="bentConnector4">
              <a:avLst>
                <a:gd name="adj1" fmla="val 214"/>
                <a:gd name="adj2" fmla="val 50053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xmlns="" id="{1FB51DB7-A867-DF42-97E3-D273C3E23603}"/>
                </a:ext>
              </a:extLst>
            </p:cNvPr>
            <p:cNvCxnSpPr>
              <a:stCxn id="18" idx="0"/>
            </p:cNvCxnSpPr>
            <p:nvPr/>
          </p:nvCxnSpPr>
          <p:spPr>
            <a:xfrm rot="16200000" flipV="1">
              <a:off x="5532043" y="-656773"/>
              <a:ext cx="12700" cy="5266282"/>
            </a:xfrm>
            <a:prstGeom prst="bentConnector4">
              <a:avLst>
                <a:gd name="adj1" fmla="val 6938929"/>
                <a:gd name="adj2" fmla="val 99948"/>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xmlns="" id="{85A24D3E-CDB0-FA4E-85CB-D7FE7CCFA607}"/>
              </a:ext>
            </a:extLst>
          </p:cNvPr>
          <p:cNvSpPr txBox="1"/>
          <p:nvPr/>
        </p:nvSpPr>
        <p:spPr>
          <a:xfrm>
            <a:off x="3572415" y="265245"/>
            <a:ext cx="1838965"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Problem 1.1 (e)</a:t>
            </a:r>
          </a:p>
        </p:txBody>
      </p:sp>
    </p:spTree>
    <p:extLst>
      <p:ext uri="{BB962C8B-B14F-4D97-AF65-F5344CB8AC3E}">
        <p14:creationId xmlns:p14="http://schemas.microsoft.com/office/powerpoint/2010/main" val="350890601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B0AB5B-D9A7-5640-942C-BB96C383CB2D}"/>
              </a:ext>
            </a:extLst>
          </p:cNvPr>
          <p:cNvSpPr>
            <a:spLocks noGrp="1"/>
          </p:cNvSpPr>
          <p:nvPr>
            <p:ph type="title" idx="4294967295"/>
          </p:nvPr>
        </p:nvSpPr>
        <p:spPr>
          <a:xfrm>
            <a:off x="1600200" y="287338"/>
            <a:ext cx="7543800" cy="1449387"/>
          </a:xfrm>
        </p:spPr>
        <p:txBody>
          <a:bodyPr/>
          <a:lstStyle/>
          <a:p>
            <a:r>
              <a:rPr lang="en-US" dirty="0"/>
              <a:t>Problem 1.2</a:t>
            </a:r>
          </a:p>
        </p:txBody>
      </p:sp>
      <p:sp>
        <p:nvSpPr>
          <p:cNvPr id="3" name="Content Placeholder 2">
            <a:extLst>
              <a:ext uri="{FF2B5EF4-FFF2-40B4-BE49-F238E27FC236}">
                <a16:creationId xmlns:a16="http://schemas.microsoft.com/office/drawing/2014/main" xmlns="" id="{48775FB9-BD1B-234F-9712-A066D443698C}"/>
              </a:ext>
            </a:extLst>
          </p:cNvPr>
          <p:cNvSpPr>
            <a:spLocks noGrp="1"/>
          </p:cNvSpPr>
          <p:nvPr>
            <p:ph idx="4294967295"/>
          </p:nvPr>
        </p:nvSpPr>
        <p:spPr>
          <a:xfrm>
            <a:off x="1600200" y="1846263"/>
            <a:ext cx="7543800" cy="4022725"/>
          </a:xfrm>
        </p:spPr>
        <p:txBody>
          <a:bodyPr/>
          <a:lstStyle/>
          <a:p>
            <a:r>
              <a:rPr lang="en-SG" dirty="0"/>
              <a:t>Change the algorithm above to find the minimum value instead of the maximum value from the given list L= {l</a:t>
            </a:r>
            <a:r>
              <a:rPr lang="en-SG" baseline="-25000" dirty="0"/>
              <a:t>0</a:t>
            </a:r>
            <a:r>
              <a:rPr lang="en-SG" dirty="0"/>
              <a:t>,...,l</a:t>
            </a:r>
            <a:r>
              <a:rPr lang="en-SG" baseline="-25000" dirty="0"/>
              <a:t>k−1</a:t>
            </a:r>
            <a:r>
              <a:rPr lang="en-SG" dirty="0"/>
              <a:t>}.</a:t>
            </a:r>
            <a:endParaRPr lang="en-US" dirty="0"/>
          </a:p>
        </p:txBody>
      </p:sp>
    </p:spTree>
    <p:extLst>
      <p:ext uri="{BB962C8B-B14F-4D97-AF65-F5344CB8AC3E}">
        <p14:creationId xmlns:p14="http://schemas.microsoft.com/office/powerpoint/2010/main" val="13178005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t m to l0…">
            <a:extLst>
              <a:ext uri="{FF2B5EF4-FFF2-40B4-BE49-F238E27FC236}">
                <a16:creationId xmlns:a16="http://schemas.microsoft.com/office/drawing/2014/main" xmlns="" id="{19427856-2FED-304A-AC54-DBBB92F1834C}"/>
              </a:ext>
            </a:extLst>
          </p:cNvPr>
          <p:cNvSpPr/>
          <p:nvPr/>
        </p:nvSpPr>
        <p:spPr>
          <a:xfrm>
            <a:off x="423081" y="1976368"/>
            <a:ext cx="1295872"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sz="1600" dirty="0">
                <a:latin typeface="Roboto Regular"/>
              </a:rPr>
              <a:t>set m to l</a:t>
            </a:r>
            <a:r>
              <a:rPr sz="1600" baseline="-5999" dirty="0">
                <a:latin typeface="Roboto Regular"/>
              </a:rPr>
              <a:t>0</a:t>
            </a:r>
          </a:p>
          <a:p>
            <a:pPr algn="ctr">
              <a:defRPr sz="2000" b="0">
                <a:latin typeface="+mn-lt"/>
                <a:ea typeface="+mn-ea"/>
                <a:cs typeface="+mn-cs"/>
                <a:sym typeface="Helvetica Neue Medium"/>
              </a:defRPr>
            </a:pPr>
            <a:r>
              <a:rPr sz="1600" dirty="0">
                <a:latin typeface="Roboto Regular"/>
              </a:rPr>
              <a:t>set i to 1</a:t>
            </a:r>
          </a:p>
        </p:txBody>
      </p:sp>
      <p:sp>
        <p:nvSpPr>
          <p:cNvPr id="9" name="i equals k?">
            <a:extLst>
              <a:ext uri="{FF2B5EF4-FFF2-40B4-BE49-F238E27FC236}">
                <a16:creationId xmlns:a16="http://schemas.microsoft.com/office/drawing/2014/main" xmlns="" id="{7B062BEB-B0A2-584D-87DB-38CD1C7D2CB5}"/>
              </a:ext>
            </a:extLst>
          </p:cNvPr>
          <p:cNvSpPr/>
          <p:nvPr/>
        </p:nvSpPr>
        <p:spPr>
          <a:xfrm>
            <a:off x="2058100" y="1976368"/>
            <a:ext cx="1667878" cy="8457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i equals k?</a:t>
            </a:r>
          </a:p>
        </p:txBody>
      </p:sp>
      <p:sp>
        <p:nvSpPr>
          <p:cNvPr id="10" name="output m">
            <a:extLst>
              <a:ext uri="{FF2B5EF4-FFF2-40B4-BE49-F238E27FC236}">
                <a16:creationId xmlns:a16="http://schemas.microsoft.com/office/drawing/2014/main" xmlns="" id="{F7DA2271-F313-8243-99E5-8FD2D0AB6719}"/>
              </a:ext>
            </a:extLst>
          </p:cNvPr>
          <p:cNvSpPr/>
          <p:nvPr/>
        </p:nvSpPr>
        <p:spPr>
          <a:xfrm>
            <a:off x="2342687" y="3242185"/>
            <a:ext cx="1112429" cy="538015"/>
          </a:xfrm>
          <a:prstGeom prst="roundRect">
            <a:avLst>
              <a:gd name="adj" fmla="val 23579"/>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output m</a:t>
            </a:r>
          </a:p>
        </p:txBody>
      </p:sp>
      <p:sp>
        <p:nvSpPr>
          <p:cNvPr id="11" name="YES">
            <a:extLst>
              <a:ext uri="{FF2B5EF4-FFF2-40B4-BE49-F238E27FC236}">
                <a16:creationId xmlns:a16="http://schemas.microsoft.com/office/drawing/2014/main" xmlns="" id="{9A3C980D-CD16-9047-AFCF-B3156393B5AC}"/>
              </a:ext>
            </a:extLst>
          </p:cNvPr>
          <p:cNvSpPr txBox="1"/>
          <p:nvPr/>
        </p:nvSpPr>
        <p:spPr>
          <a:xfrm>
            <a:off x="2946490" y="2854755"/>
            <a:ext cx="308310"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YES</a:t>
            </a:r>
          </a:p>
        </p:txBody>
      </p:sp>
      <p:sp>
        <p:nvSpPr>
          <p:cNvPr id="12" name="is li &gt; m ?">
            <a:extLst>
              <a:ext uri="{FF2B5EF4-FFF2-40B4-BE49-F238E27FC236}">
                <a16:creationId xmlns:a16="http://schemas.microsoft.com/office/drawing/2014/main" xmlns="" id="{1E5ACDC0-0C40-264C-8518-7E51BD61C97A}"/>
              </a:ext>
            </a:extLst>
          </p:cNvPr>
          <p:cNvSpPr/>
          <p:nvPr/>
        </p:nvSpPr>
        <p:spPr>
          <a:xfrm>
            <a:off x="4072807" y="1976368"/>
            <a:ext cx="1667878" cy="8457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sz="1600" dirty="0">
                <a:latin typeface="Roboto Regular"/>
              </a:rPr>
              <a:t>is l</a:t>
            </a:r>
            <a:r>
              <a:rPr sz="1600" baseline="-5999" dirty="0">
                <a:latin typeface="Roboto Regular"/>
              </a:rPr>
              <a:t>i </a:t>
            </a:r>
            <a:r>
              <a:rPr lang="en-US" sz="1600" dirty="0">
                <a:solidFill>
                  <a:srgbClr val="FF0000"/>
                </a:solidFill>
                <a:latin typeface="Roboto Regular"/>
              </a:rPr>
              <a:t>&lt;</a:t>
            </a:r>
            <a:r>
              <a:rPr sz="1600" dirty="0">
                <a:latin typeface="Roboto Regular"/>
              </a:rPr>
              <a:t> m ?</a:t>
            </a:r>
          </a:p>
        </p:txBody>
      </p:sp>
      <p:sp>
        <p:nvSpPr>
          <p:cNvPr id="13" name="set m to li">
            <a:extLst>
              <a:ext uri="{FF2B5EF4-FFF2-40B4-BE49-F238E27FC236}">
                <a16:creationId xmlns:a16="http://schemas.microsoft.com/office/drawing/2014/main" xmlns="" id="{16E46902-5C65-844D-B222-654B0093A5AB}"/>
              </a:ext>
            </a:extLst>
          </p:cNvPr>
          <p:cNvSpPr/>
          <p:nvPr/>
        </p:nvSpPr>
        <p:spPr>
          <a:xfrm>
            <a:off x="6082393" y="1976368"/>
            <a:ext cx="1112429"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sz="1600" dirty="0">
                <a:latin typeface="Roboto Regular"/>
              </a:rPr>
              <a:t>set m to l</a:t>
            </a:r>
            <a:r>
              <a:rPr sz="1600" baseline="-5999" dirty="0">
                <a:latin typeface="Roboto Regular"/>
              </a:rPr>
              <a:t>i</a:t>
            </a:r>
          </a:p>
        </p:txBody>
      </p:sp>
      <p:sp>
        <p:nvSpPr>
          <p:cNvPr id="18" name="increment i">
            <a:extLst>
              <a:ext uri="{FF2B5EF4-FFF2-40B4-BE49-F238E27FC236}">
                <a16:creationId xmlns:a16="http://schemas.microsoft.com/office/drawing/2014/main" xmlns="" id="{B951E62E-9A5C-564F-94B0-37DF3F685CF3}"/>
              </a:ext>
            </a:extLst>
          </p:cNvPr>
          <p:cNvSpPr/>
          <p:nvPr/>
        </p:nvSpPr>
        <p:spPr>
          <a:xfrm>
            <a:off x="7608969" y="1976368"/>
            <a:ext cx="1112430"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increment i</a:t>
            </a:r>
          </a:p>
        </p:txBody>
      </p:sp>
      <p:sp>
        <p:nvSpPr>
          <p:cNvPr id="20" name="YES">
            <a:extLst>
              <a:ext uri="{FF2B5EF4-FFF2-40B4-BE49-F238E27FC236}">
                <a16:creationId xmlns:a16="http://schemas.microsoft.com/office/drawing/2014/main" xmlns="" id="{F3806876-4E5F-2C44-AD7C-D21DEE6EDA29}"/>
              </a:ext>
            </a:extLst>
          </p:cNvPr>
          <p:cNvSpPr txBox="1"/>
          <p:nvPr/>
        </p:nvSpPr>
        <p:spPr>
          <a:xfrm>
            <a:off x="5727736" y="2402580"/>
            <a:ext cx="308310"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YES</a:t>
            </a:r>
          </a:p>
        </p:txBody>
      </p:sp>
      <p:sp>
        <p:nvSpPr>
          <p:cNvPr id="23" name="NO">
            <a:extLst>
              <a:ext uri="{FF2B5EF4-FFF2-40B4-BE49-F238E27FC236}">
                <a16:creationId xmlns:a16="http://schemas.microsoft.com/office/drawing/2014/main" xmlns="" id="{D6E04EC0-AD8E-0746-920D-B203E54AE168}"/>
              </a:ext>
            </a:extLst>
          </p:cNvPr>
          <p:cNvSpPr txBox="1"/>
          <p:nvPr/>
        </p:nvSpPr>
        <p:spPr>
          <a:xfrm>
            <a:off x="3736637" y="2402580"/>
            <a:ext cx="245793"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NO</a:t>
            </a:r>
          </a:p>
        </p:txBody>
      </p:sp>
      <p:sp>
        <p:nvSpPr>
          <p:cNvPr id="24" name="NO">
            <a:extLst>
              <a:ext uri="{FF2B5EF4-FFF2-40B4-BE49-F238E27FC236}">
                <a16:creationId xmlns:a16="http://schemas.microsoft.com/office/drawing/2014/main" xmlns="" id="{F9377C10-CE72-C24E-9C3C-0EB826D18991}"/>
              </a:ext>
            </a:extLst>
          </p:cNvPr>
          <p:cNvSpPr txBox="1"/>
          <p:nvPr/>
        </p:nvSpPr>
        <p:spPr>
          <a:xfrm>
            <a:off x="4959155" y="2854755"/>
            <a:ext cx="245793"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NO</a:t>
            </a:r>
          </a:p>
        </p:txBody>
      </p:sp>
      <p:sp>
        <p:nvSpPr>
          <p:cNvPr id="25" name="input k and l0..lk-1">
            <a:extLst>
              <a:ext uri="{FF2B5EF4-FFF2-40B4-BE49-F238E27FC236}">
                <a16:creationId xmlns:a16="http://schemas.microsoft.com/office/drawing/2014/main" xmlns="" id="{F8CD4E6A-8BC4-2F4B-808F-294F54EC7D50}"/>
              </a:ext>
            </a:extLst>
          </p:cNvPr>
          <p:cNvSpPr/>
          <p:nvPr/>
        </p:nvSpPr>
        <p:spPr>
          <a:xfrm>
            <a:off x="472921" y="705038"/>
            <a:ext cx="1204152" cy="741623"/>
          </a:xfrm>
          <a:prstGeom prst="roundRect">
            <a:avLst>
              <a:gd name="adj" fmla="val 23579"/>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lang="en-US" sz="1600" dirty="0">
                <a:latin typeface="Roboto Regular"/>
              </a:rPr>
              <a:t>input k and l</a:t>
            </a:r>
            <a:r>
              <a:rPr lang="en-US" sz="1600" baseline="-25000" dirty="0">
                <a:latin typeface="Roboto Regular"/>
              </a:rPr>
              <a:t>0</a:t>
            </a:r>
            <a:r>
              <a:rPr lang="en-US" sz="1600" dirty="0">
                <a:latin typeface="Roboto Regular"/>
              </a:rPr>
              <a:t> .. l</a:t>
            </a:r>
            <a:r>
              <a:rPr lang="en-US" sz="1600" baseline="-25000" dirty="0">
                <a:latin typeface="Roboto Regular"/>
              </a:rPr>
              <a:t>k-1</a:t>
            </a:r>
            <a:r>
              <a:rPr lang="en-US" sz="1600" dirty="0">
                <a:latin typeface="Roboto Regular"/>
              </a:rPr>
              <a:t> </a:t>
            </a:r>
            <a:endParaRPr sz="1600" dirty="0">
              <a:latin typeface="Roboto Regular"/>
            </a:endParaRPr>
          </a:p>
        </p:txBody>
      </p:sp>
      <p:cxnSp>
        <p:nvCxnSpPr>
          <p:cNvPr id="29" name="Straight Arrow Connector 28">
            <a:extLst>
              <a:ext uri="{FF2B5EF4-FFF2-40B4-BE49-F238E27FC236}">
                <a16:creationId xmlns:a16="http://schemas.microsoft.com/office/drawing/2014/main" xmlns="" id="{B6E99402-7DE6-4D46-82D5-8E87D124C052}"/>
              </a:ext>
            </a:extLst>
          </p:cNvPr>
          <p:cNvCxnSpPr>
            <a:cxnSpLocks/>
            <a:stCxn id="25" idx="2"/>
            <a:endCxn id="8" idx="0"/>
          </p:cNvCxnSpPr>
          <p:nvPr/>
        </p:nvCxnSpPr>
        <p:spPr>
          <a:xfrm flipH="1">
            <a:off x="1071017" y="1446661"/>
            <a:ext cx="3980" cy="529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9C371C44-767B-B34B-912B-9789AB848F15}"/>
              </a:ext>
            </a:extLst>
          </p:cNvPr>
          <p:cNvCxnSpPr>
            <a:cxnSpLocks/>
            <a:stCxn id="8" idx="3"/>
          </p:cNvCxnSpPr>
          <p:nvPr/>
        </p:nvCxnSpPr>
        <p:spPr>
          <a:xfrm>
            <a:off x="1718953" y="2399222"/>
            <a:ext cx="3391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77D9FB88-F68E-2240-BE4F-1A05BCE70322}"/>
              </a:ext>
            </a:extLst>
          </p:cNvPr>
          <p:cNvCxnSpPr>
            <a:cxnSpLocks/>
            <a:endCxn id="10" idx="0"/>
          </p:cNvCxnSpPr>
          <p:nvPr/>
        </p:nvCxnSpPr>
        <p:spPr>
          <a:xfrm>
            <a:off x="2898902" y="2822076"/>
            <a:ext cx="0" cy="420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EA8C3BD8-0440-694E-A0A1-9C9B70FA159F}"/>
              </a:ext>
            </a:extLst>
          </p:cNvPr>
          <p:cNvCxnSpPr>
            <a:cxnSpLocks/>
          </p:cNvCxnSpPr>
          <p:nvPr/>
        </p:nvCxnSpPr>
        <p:spPr>
          <a:xfrm flipV="1">
            <a:off x="3727450" y="2397125"/>
            <a:ext cx="3453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EF3982BD-8054-794C-A92B-2C33F1641043}"/>
              </a:ext>
            </a:extLst>
          </p:cNvPr>
          <p:cNvCxnSpPr>
            <a:cxnSpLocks/>
            <a:endCxn id="13" idx="1"/>
          </p:cNvCxnSpPr>
          <p:nvPr/>
        </p:nvCxnSpPr>
        <p:spPr>
          <a:xfrm>
            <a:off x="5740685" y="2397126"/>
            <a:ext cx="341708" cy="2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566B3FE2-FED4-9D4C-92B2-6991AD01F3B6}"/>
              </a:ext>
            </a:extLst>
          </p:cNvPr>
          <p:cNvCxnSpPr>
            <a:stCxn id="13" idx="3"/>
            <a:endCxn id="18" idx="1"/>
          </p:cNvCxnSpPr>
          <p:nvPr/>
        </p:nvCxnSpPr>
        <p:spPr>
          <a:xfrm>
            <a:off x="7194822" y="2399222"/>
            <a:ext cx="4141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xmlns="" id="{C160178D-EF77-D94F-9065-3721C717F879}"/>
              </a:ext>
            </a:extLst>
          </p:cNvPr>
          <p:cNvCxnSpPr>
            <a:endCxn id="18" idx="2"/>
          </p:cNvCxnSpPr>
          <p:nvPr/>
        </p:nvCxnSpPr>
        <p:spPr>
          <a:xfrm>
            <a:off x="4900661" y="2822076"/>
            <a:ext cx="3264523" cy="12700"/>
          </a:xfrm>
          <a:prstGeom prst="bentConnector4">
            <a:avLst>
              <a:gd name="adj1" fmla="val 214"/>
              <a:gd name="adj2" fmla="val 50053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xmlns="" id="{1FB51DB7-A867-DF42-97E3-D273C3E23603}"/>
              </a:ext>
            </a:extLst>
          </p:cNvPr>
          <p:cNvCxnSpPr>
            <a:stCxn id="18" idx="0"/>
          </p:cNvCxnSpPr>
          <p:nvPr/>
        </p:nvCxnSpPr>
        <p:spPr>
          <a:xfrm rot="16200000" flipV="1">
            <a:off x="5532043" y="-656773"/>
            <a:ext cx="12700" cy="5266282"/>
          </a:xfrm>
          <a:prstGeom prst="bentConnector4">
            <a:avLst>
              <a:gd name="adj1" fmla="val 6938929"/>
              <a:gd name="adj2" fmla="val 99948"/>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B9E9B305-E09B-7B43-82B6-C5B0D4E462C4}"/>
              </a:ext>
            </a:extLst>
          </p:cNvPr>
          <p:cNvSpPr txBox="1"/>
          <p:nvPr/>
        </p:nvSpPr>
        <p:spPr>
          <a:xfrm>
            <a:off x="3572415" y="265245"/>
            <a:ext cx="149271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Problem 1.2</a:t>
            </a:r>
          </a:p>
        </p:txBody>
      </p:sp>
    </p:spTree>
    <p:extLst>
      <p:ext uri="{BB962C8B-B14F-4D97-AF65-F5344CB8AC3E}">
        <p14:creationId xmlns:p14="http://schemas.microsoft.com/office/powerpoint/2010/main" val="17918016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B0AB5B-D9A7-5640-942C-BB96C383CB2D}"/>
              </a:ext>
            </a:extLst>
          </p:cNvPr>
          <p:cNvSpPr>
            <a:spLocks noGrp="1"/>
          </p:cNvSpPr>
          <p:nvPr>
            <p:ph type="title" idx="4294967295"/>
          </p:nvPr>
        </p:nvSpPr>
        <p:spPr>
          <a:xfrm>
            <a:off x="1600200" y="287338"/>
            <a:ext cx="7543800" cy="1449387"/>
          </a:xfrm>
        </p:spPr>
        <p:txBody>
          <a:bodyPr/>
          <a:lstStyle/>
          <a:p>
            <a:r>
              <a:rPr lang="en-US" dirty="0"/>
              <a:t>Problem 1.3</a:t>
            </a:r>
          </a:p>
        </p:txBody>
      </p:sp>
      <p:sp>
        <p:nvSpPr>
          <p:cNvPr id="3" name="Content Placeholder 2">
            <a:extLst>
              <a:ext uri="{FF2B5EF4-FFF2-40B4-BE49-F238E27FC236}">
                <a16:creationId xmlns:a16="http://schemas.microsoft.com/office/drawing/2014/main" xmlns="" id="{48775FB9-BD1B-234F-9712-A066D443698C}"/>
              </a:ext>
            </a:extLst>
          </p:cNvPr>
          <p:cNvSpPr>
            <a:spLocks noGrp="1"/>
          </p:cNvSpPr>
          <p:nvPr>
            <p:ph idx="4294967295"/>
          </p:nvPr>
        </p:nvSpPr>
        <p:spPr>
          <a:xfrm>
            <a:off x="1600200" y="1846263"/>
            <a:ext cx="7543800" cy="4022725"/>
          </a:xfrm>
        </p:spPr>
        <p:txBody>
          <a:bodyPr/>
          <a:lstStyle/>
          <a:p>
            <a:r>
              <a:rPr lang="en-SG" dirty="0"/>
              <a:t>Draw the flowchart for an algorithm, that takes in a list of integers L= {l</a:t>
            </a:r>
            <a:r>
              <a:rPr lang="en-SG" baseline="-25000" dirty="0"/>
              <a:t>0</a:t>
            </a:r>
            <a:r>
              <a:rPr lang="en-SG" dirty="0"/>
              <a:t>,...,l</a:t>
            </a:r>
            <a:r>
              <a:rPr lang="en-SG" baseline="-25000" dirty="0"/>
              <a:t>k−1</a:t>
            </a:r>
            <a:r>
              <a:rPr lang="en-SG" dirty="0"/>
              <a:t>}, k ≥ 0, and compute the </a:t>
            </a:r>
            <a:r>
              <a:rPr lang="en-SG" i="1" dirty="0"/>
              <a:t>sum</a:t>
            </a:r>
            <a:r>
              <a:rPr lang="en-SG" dirty="0"/>
              <a:t> of all the integers. Think about what variable(s) do you need.</a:t>
            </a:r>
            <a:endParaRPr lang="en-US" dirty="0"/>
          </a:p>
        </p:txBody>
      </p:sp>
    </p:spTree>
    <p:extLst>
      <p:ext uri="{BB962C8B-B14F-4D97-AF65-F5344CB8AC3E}">
        <p14:creationId xmlns:p14="http://schemas.microsoft.com/office/powerpoint/2010/main" val="29525988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127416" y="742108"/>
            <a:ext cx="6908183" cy="3075162"/>
            <a:chOff x="1127416" y="742108"/>
            <a:chExt cx="6908183" cy="3075162"/>
          </a:xfrm>
        </p:grpSpPr>
        <p:sp>
          <p:nvSpPr>
            <p:cNvPr id="8" name="set m to l0…">
              <a:extLst>
                <a:ext uri="{FF2B5EF4-FFF2-40B4-BE49-F238E27FC236}">
                  <a16:creationId xmlns:a16="http://schemas.microsoft.com/office/drawing/2014/main" xmlns="" id="{19427856-2FED-304A-AC54-DBBB92F1834C}"/>
                </a:ext>
              </a:extLst>
            </p:cNvPr>
            <p:cNvSpPr/>
            <p:nvPr/>
          </p:nvSpPr>
          <p:spPr>
            <a:xfrm>
              <a:off x="1127416" y="2013438"/>
              <a:ext cx="1295872"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sz="1600" dirty="0">
                  <a:latin typeface="Roboto Regular"/>
                </a:rPr>
                <a:t>set </a:t>
              </a:r>
              <a:r>
                <a:rPr lang="en-US" sz="1600" dirty="0">
                  <a:latin typeface="Roboto Regular"/>
                </a:rPr>
                <a:t>total</a:t>
              </a:r>
              <a:r>
                <a:rPr sz="1600" dirty="0">
                  <a:latin typeface="Roboto Regular"/>
                </a:rPr>
                <a:t> to </a:t>
              </a:r>
              <a:r>
                <a:rPr lang="en-US" sz="1600" dirty="0">
                  <a:latin typeface="Roboto Regular"/>
                </a:rPr>
                <a:t>0</a:t>
              </a:r>
              <a:endParaRPr sz="1600" baseline="-5999" dirty="0">
                <a:latin typeface="Roboto Regular"/>
              </a:endParaRPr>
            </a:p>
            <a:p>
              <a:pPr algn="ctr">
                <a:defRPr sz="2000" b="0">
                  <a:latin typeface="+mn-lt"/>
                  <a:ea typeface="+mn-ea"/>
                  <a:cs typeface="+mn-cs"/>
                  <a:sym typeface="Helvetica Neue Medium"/>
                </a:defRPr>
              </a:pPr>
              <a:r>
                <a:rPr sz="1600" dirty="0">
                  <a:latin typeface="Roboto Regular"/>
                </a:rPr>
                <a:t>set i to </a:t>
              </a:r>
              <a:r>
                <a:rPr lang="en-US" sz="1600" dirty="0">
                  <a:latin typeface="Roboto Regular"/>
                </a:rPr>
                <a:t>0</a:t>
              </a:r>
              <a:endParaRPr sz="1600" dirty="0">
                <a:latin typeface="Roboto Regular"/>
              </a:endParaRPr>
            </a:p>
          </p:txBody>
        </p:sp>
        <p:sp>
          <p:nvSpPr>
            <p:cNvPr id="9" name="i equals k?">
              <a:extLst>
                <a:ext uri="{FF2B5EF4-FFF2-40B4-BE49-F238E27FC236}">
                  <a16:creationId xmlns:a16="http://schemas.microsoft.com/office/drawing/2014/main" xmlns="" id="{7B062BEB-B0A2-584D-87DB-38CD1C7D2CB5}"/>
                </a:ext>
              </a:extLst>
            </p:cNvPr>
            <p:cNvSpPr/>
            <p:nvPr/>
          </p:nvSpPr>
          <p:spPr>
            <a:xfrm>
              <a:off x="2762435" y="2013438"/>
              <a:ext cx="1667878" cy="8457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i equals k?</a:t>
              </a:r>
            </a:p>
          </p:txBody>
        </p:sp>
        <p:sp>
          <p:nvSpPr>
            <p:cNvPr id="10" name="output m">
              <a:extLst>
                <a:ext uri="{FF2B5EF4-FFF2-40B4-BE49-F238E27FC236}">
                  <a16:creationId xmlns:a16="http://schemas.microsoft.com/office/drawing/2014/main" xmlns="" id="{F7DA2271-F313-8243-99E5-8FD2D0AB6719}"/>
                </a:ext>
              </a:extLst>
            </p:cNvPr>
            <p:cNvSpPr/>
            <p:nvPr/>
          </p:nvSpPr>
          <p:spPr>
            <a:xfrm>
              <a:off x="3047022" y="3279255"/>
              <a:ext cx="1112429" cy="538015"/>
            </a:xfrm>
            <a:prstGeom prst="roundRect">
              <a:avLst>
                <a:gd name="adj" fmla="val 23579"/>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output </a:t>
              </a:r>
              <a:r>
                <a:rPr lang="en-US" sz="1600" dirty="0">
                  <a:latin typeface="Roboto Regular"/>
                </a:rPr>
                <a:t>total</a:t>
              </a:r>
              <a:endParaRPr sz="1600" dirty="0">
                <a:latin typeface="Roboto Regular"/>
              </a:endParaRPr>
            </a:p>
          </p:txBody>
        </p:sp>
        <p:sp>
          <p:nvSpPr>
            <p:cNvPr id="11" name="YES">
              <a:extLst>
                <a:ext uri="{FF2B5EF4-FFF2-40B4-BE49-F238E27FC236}">
                  <a16:creationId xmlns:a16="http://schemas.microsoft.com/office/drawing/2014/main" xmlns="" id="{9A3C980D-CD16-9047-AFCF-B3156393B5AC}"/>
                </a:ext>
              </a:extLst>
            </p:cNvPr>
            <p:cNvSpPr txBox="1"/>
            <p:nvPr/>
          </p:nvSpPr>
          <p:spPr>
            <a:xfrm>
              <a:off x="3650825" y="2891825"/>
              <a:ext cx="308310"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YES</a:t>
              </a:r>
            </a:p>
          </p:txBody>
        </p:sp>
        <p:sp>
          <p:nvSpPr>
            <p:cNvPr id="13" name="set m to li">
              <a:extLst>
                <a:ext uri="{FF2B5EF4-FFF2-40B4-BE49-F238E27FC236}">
                  <a16:creationId xmlns:a16="http://schemas.microsoft.com/office/drawing/2014/main" xmlns="" id="{16E46902-5C65-844D-B222-654B0093A5AB}"/>
                </a:ext>
              </a:extLst>
            </p:cNvPr>
            <p:cNvSpPr/>
            <p:nvPr/>
          </p:nvSpPr>
          <p:spPr>
            <a:xfrm>
              <a:off x="5148139" y="2007087"/>
              <a:ext cx="1112429"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lang="en-US" sz="1600" dirty="0">
                  <a:latin typeface="Roboto Regular"/>
                </a:rPr>
                <a:t>set total to total + </a:t>
              </a:r>
              <a:r>
                <a:rPr sz="1600" dirty="0">
                  <a:latin typeface="Roboto Regular"/>
                </a:rPr>
                <a:t>l</a:t>
              </a:r>
              <a:r>
                <a:rPr sz="1600" baseline="-5999" dirty="0">
                  <a:latin typeface="Roboto Regular"/>
                </a:rPr>
                <a:t>i</a:t>
              </a:r>
            </a:p>
          </p:txBody>
        </p:sp>
        <p:sp>
          <p:nvSpPr>
            <p:cNvPr id="18" name="increment i">
              <a:extLst>
                <a:ext uri="{FF2B5EF4-FFF2-40B4-BE49-F238E27FC236}">
                  <a16:creationId xmlns:a16="http://schemas.microsoft.com/office/drawing/2014/main" xmlns="" id="{B951E62E-9A5C-564F-94B0-37DF3F685CF3}"/>
                </a:ext>
              </a:extLst>
            </p:cNvPr>
            <p:cNvSpPr/>
            <p:nvPr/>
          </p:nvSpPr>
          <p:spPr>
            <a:xfrm>
              <a:off x="6923169" y="2013438"/>
              <a:ext cx="1112430" cy="845708"/>
            </a:xfrm>
            <a:prstGeom prst="rect">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lvl1pPr>
                <a:defRPr sz="2000" b="0">
                  <a:latin typeface="+mn-lt"/>
                  <a:ea typeface="+mn-ea"/>
                  <a:cs typeface="+mn-cs"/>
                  <a:sym typeface="Helvetica Neue Medium"/>
                </a:defRPr>
              </a:lvl1pPr>
            </a:lstStyle>
            <a:p>
              <a:pPr algn="ctr"/>
              <a:r>
                <a:rPr sz="1600" dirty="0">
                  <a:latin typeface="Roboto Regular"/>
                </a:rPr>
                <a:t>increment i</a:t>
              </a:r>
            </a:p>
          </p:txBody>
        </p:sp>
        <p:sp>
          <p:nvSpPr>
            <p:cNvPr id="23" name="NO">
              <a:extLst>
                <a:ext uri="{FF2B5EF4-FFF2-40B4-BE49-F238E27FC236}">
                  <a16:creationId xmlns:a16="http://schemas.microsoft.com/office/drawing/2014/main" xmlns="" id="{D6E04EC0-AD8E-0746-920D-B203E54AE168}"/>
                </a:ext>
              </a:extLst>
            </p:cNvPr>
            <p:cNvSpPr txBox="1"/>
            <p:nvPr/>
          </p:nvSpPr>
          <p:spPr>
            <a:xfrm>
              <a:off x="4440972" y="2439650"/>
              <a:ext cx="245793" cy="207321"/>
            </a:xfrm>
            <a:prstGeom prst="rect">
              <a:avLst/>
            </a:prstGeom>
            <a:ln w="3175">
              <a:miter lim="400000"/>
            </a:ln>
            <a:extLst>
              <a:ext uri="{C572A759-6A51-4108-AA02-DFA0A04FC94B}">
                <ma14:wrappingTextBoxFlag xmlns:ma14="http://schemas.microsoft.com/office/mac/drawingml/2011/main" val="1"/>
              </a:ext>
            </a:extLst>
          </p:spPr>
          <p:txBody>
            <a:bodyPr wrap="none" lIns="26458" tIns="26458" rIns="26458" bIns="26458" anchor="ctr">
              <a:spAutoFit/>
            </a:bodyPr>
            <a:lstStyle>
              <a:lvl1pPr>
                <a:defRPr>
                  <a:solidFill>
                    <a:schemeClr val="accent5">
                      <a:lumOff val="-29866"/>
                    </a:schemeClr>
                  </a:solidFill>
                </a:defRPr>
              </a:lvl1pPr>
            </a:lstStyle>
            <a:p>
              <a:pPr algn="ctr"/>
              <a:r>
                <a:rPr sz="1000" dirty="0">
                  <a:solidFill>
                    <a:srgbClr val="FF0000"/>
                  </a:solidFill>
                  <a:latin typeface="Roboto Regular"/>
                </a:rPr>
                <a:t>NO</a:t>
              </a:r>
            </a:p>
          </p:txBody>
        </p:sp>
        <p:sp>
          <p:nvSpPr>
            <p:cNvPr id="25" name="input k and l0..lk-1">
              <a:extLst>
                <a:ext uri="{FF2B5EF4-FFF2-40B4-BE49-F238E27FC236}">
                  <a16:creationId xmlns:a16="http://schemas.microsoft.com/office/drawing/2014/main" xmlns="" id="{F8CD4E6A-8BC4-2F4B-808F-294F54EC7D50}"/>
                </a:ext>
              </a:extLst>
            </p:cNvPr>
            <p:cNvSpPr/>
            <p:nvPr/>
          </p:nvSpPr>
          <p:spPr>
            <a:xfrm>
              <a:off x="1177256" y="742108"/>
              <a:ext cx="1204152" cy="741623"/>
            </a:xfrm>
            <a:prstGeom prst="roundRect">
              <a:avLst>
                <a:gd name="adj" fmla="val 23579"/>
              </a:avLst>
            </a:prstGeom>
            <a:solidFill>
              <a:srgbClr val="FFFFFF"/>
            </a:solidFill>
            <a:ln w="12700">
              <a:solidFill>
                <a:schemeClr val="accent1">
                  <a:lumOff val="-13575"/>
                </a:schemeClr>
              </a:solidFill>
              <a:miter lim="400000"/>
            </a:ln>
            <a:extLst>
              <a:ext uri="{C572A759-6A51-4108-AA02-DFA0A04FC94B}">
                <ma14:wrappingTextBoxFlag xmlns:ma14="http://schemas.microsoft.com/office/mac/drawingml/2011/main" val="1"/>
              </a:ext>
            </a:extLst>
          </p:spPr>
          <p:txBody>
            <a:bodyPr lIns="26458" tIns="26458" rIns="26458" bIns="26458" anchor="ctr"/>
            <a:lstStyle/>
            <a:p>
              <a:pPr algn="ctr">
                <a:defRPr sz="2000" b="0">
                  <a:latin typeface="+mn-lt"/>
                  <a:ea typeface="+mn-ea"/>
                  <a:cs typeface="+mn-cs"/>
                  <a:sym typeface="Helvetica Neue Medium"/>
                </a:defRPr>
              </a:pPr>
              <a:r>
                <a:rPr lang="en-US" sz="1600" dirty="0">
                  <a:latin typeface="Roboto Regular"/>
                </a:rPr>
                <a:t>input k and l</a:t>
              </a:r>
              <a:r>
                <a:rPr lang="en-US" sz="1600" baseline="-25000" dirty="0">
                  <a:latin typeface="Roboto Regular"/>
                </a:rPr>
                <a:t>0</a:t>
              </a:r>
              <a:r>
                <a:rPr lang="en-US" sz="1600" dirty="0">
                  <a:latin typeface="Roboto Regular"/>
                </a:rPr>
                <a:t> .. l</a:t>
              </a:r>
              <a:r>
                <a:rPr lang="en-US" sz="1600" baseline="-25000" dirty="0">
                  <a:latin typeface="Roboto Regular"/>
                </a:rPr>
                <a:t>k-1</a:t>
              </a:r>
              <a:r>
                <a:rPr lang="en-US" sz="1600" dirty="0">
                  <a:latin typeface="Roboto Regular"/>
                </a:rPr>
                <a:t> </a:t>
              </a:r>
              <a:endParaRPr sz="1600" dirty="0">
                <a:latin typeface="Roboto Regular"/>
              </a:endParaRPr>
            </a:p>
          </p:txBody>
        </p:sp>
        <p:cxnSp>
          <p:nvCxnSpPr>
            <p:cNvPr id="29" name="Straight Arrow Connector 28">
              <a:extLst>
                <a:ext uri="{FF2B5EF4-FFF2-40B4-BE49-F238E27FC236}">
                  <a16:creationId xmlns:a16="http://schemas.microsoft.com/office/drawing/2014/main" xmlns="" id="{B6E99402-7DE6-4D46-82D5-8E87D124C052}"/>
                </a:ext>
              </a:extLst>
            </p:cNvPr>
            <p:cNvCxnSpPr>
              <a:cxnSpLocks/>
              <a:stCxn id="25" idx="2"/>
              <a:endCxn id="8" idx="0"/>
            </p:cNvCxnSpPr>
            <p:nvPr/>
          </p:nvCxnSpPr>
          <p:spPr>
            <a:xfrm flipH="1">
              <a:off x="1775352" y="1483731"/>
              <a:ext cx="3980" cy="529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9C371C44-767B-B34B-912B-9789AB848F15}"/>
                </a:ext>
              </a:extLst>
            </p:cNvPr>
            <p:cNvCxnSpPr>
              <a:cxnSpLocks/>
              <a:stCxn id="8" idx="3"/>
            </p:cNvCxnSpPr>
            <p:nvPr/>
          </p:nvCxnSpPr>
          <p:spPr>
            <a:xfrm>
              <a:off x="2423288" y="2436292"/>
              <a:ext cx="3391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77D9FB88-F68E-2240-BE4F-1A05BCE70322}"/>
                </a:ext>
              </a:extLst>
            </p:cNvPr>
            <p:cNvCxnSpPr>
              <a:cxnSpLocks/>
              <a:endCxn id="10" idx="0"/>
            </p:cNvCxnSpPr>
            <p:nvPr/>
          </p:nvCxnSpPr>
          <p:spPr>
            <a:xfrm>
              <a:off x="3603237" y="2859146"/>
              <a:ext cx="0" cy="420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EA8C3BD8-0440-694E-A0A1-9C9B70FA159F}"/>
                </a:ext>
              </a:extLst>
            </p:cNvPr>
            <p:cNvCxnSpPr>
              <a:cxnSpLocks/>
              <a:endCxn id="13" idx="1"/>
            </p:cNvCxnSpPr>
            <p:nvPr/>
          </p:nvCxnSpPr>
          <p:spPr>
            <a:xfrm>
              <a:off x="4430313" y="2429941"/>
              <a:ext cx="7178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566B3FE2-FED4-9D4C-92B2-6991AD01F3B6}"/>
                </a:ext>
              </a:extLst>
            </p:cNvPr>
            <p:cNvCxnSpPr>
              <a:stCxn id="13" idx="3"/>
              <a:endCxn id="18" idx="1"/>
            </p:cNvCxnSpPr>
            <p:nvPr/>
          </p:nvCxnSpPr>
          <p:spPr>
            <a:xfrm>
              <a:off x="6260568" y="2429941"/>
              <a:ext cx="662601" cy="6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xmlns="" id="{1FB51DB7-A867-DF42-97E3-D273C3E23603}"/>
                </a:ext>
              </a:extLst>
            </p:cNvPr>
            <p:cNvCxnSpPr>
              <a:cxnSpLocks/>
              <a:stCxn id="18" idx="0"/>
            </p:cNvCxnSpPr>
            <p:nvPr/>
          </p:nvCxnSpPr>
          <p:spPr>
            <a:xfrm rot="16200000" flipV="1">
              <a:off x="5541311" y="75364"/>
              <a:ext cx="12700" cy="3876147"/>
            </a:xfrm>
            <a:prstGeom prst="bentConnector4">
              <a:avLst>
                <a:gd name="adj1" fmla="val 4962165"/>
                <a:gd name="adj2" fmla="val 10005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xmlns="" id="{B9E9B305-E09B-7B43-82B6-C5B0D4E462C4}"/>
              </a:ext>
            </a:extLst>
          </p:cNvPr>
          <p:cNvSpPr txBox="1"/>
          <p:nvPr/>
        </p:nvSpPr>
        <p:spPr>
          <a:xfrm>
            <a:off x="3572415" y="265245"/>
            <a:ext cx="149271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Problem 1.3</a:t>
            </a:r>
          </a:p>
        </p:txBody>
      </p:sp>
    </p:spTree>
    <p:extLst>
      <p:ext uri="{BB962C8B-B14F-4D97-AF65-F5344CB8AC3E}">
        <p14:creationId xmlns:p14="http://schemas.microsoft.com/office/powerpoint/2010/main" val="14129413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finding the maximum</a:t>
            </a:r>
            <a:endParaRPr lang="en-US" dirty="0"/>
          </a:p>
        </p:txBody>
      </p:sp>
      <p:sp>
        <p:nvSpPr>
          <p:cNvPr id="4" name="Content Placeholder 3"/>
          <p:cNvSpPr>
            <a:spLocks noGrp="1"/>
          </p:cNvSpPr>
          <p:nvPr>
            <p:ph idx="1"/>
          </p:nvPr>
        </p:nvSpPr>
        <p:spPr>
          <a:xfrm>
            <a:off x="1028700" y="2971800"/>
            <a:ext cx="7200900" cy="28956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Strategy: “check one-by-one”, and keep track of the maximum</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5" name="TextBox 4"/>
          <p:cNvSpPr txBox="1"/>
          <p:nvPr/>
        </p:nvSpPr>
        <p:spPr>
          <a:xfrm>
            <a:off x="2468440" y="1879312"/>
            <a:ext cx="4321419" cy="584775"/>
          </a:xfrm>
          <a:prstGeom prst="rect">
            <a:avLst/>
          </a:prstGeom>
          <a:noFill/>
        </p:spPr>
        <p:txBody>
          <a:bodyPr wrap="square" rtlCol="0">
            <a:spAutoFit/>
          </a:bodyPr>
          <a:lstStyle/>
          <a:p>
            <a:pPr algn="ctr"/>
            <a:r>
              <a:rPr lang="de-DE" sz="3200" dirty="0" smtClean="0"/>
              <a:t>1  </a:t>
            </a:r>
            <a:r>
              <a:rPr lang="de-DE" sz="3200" dirty="0"/>
              <a:t>-4 </a:t>
            </a:r>
            <a:r>
              <a:rPr lang="de-DE" sz="3200" dirty="0" smtClean="0"/>
              <a:t> 0  9  </a:t>
            </a:r>
            <a:endParaRPr lang="en-US" sz="3200" dirty="0"/>
          </a:p>
        </p:txBody>
      </p:sp>
    </p:spTree>
    <p:extLst>
      <p:ext uri="{BB962C8B-B14F-4D97-AF65-F5344CB8AC3E}">
        <p14:creationId xmlns:p14="http://schemas.microsoft.com/office/powerpoint/2010/main" val="17700329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finding the maximum</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8600487"/>
              </p:ext>
            </p:extLst>
          </p:nvPr>
        </p:nvGraphicFramePr>
        <p:xfrm>
          <a:off x="1028698" y="4394960"/>
          <a:ext cx="7200904" cy="1854200"/>
        </p:xfrm>
        <a:graphic>
          <a:graphicData uri="http://schemas.openxmlformats.org/drawingml/2006/table">
            <a:tbl>
              <a:tblPr firstRow="1">
                <a:tableStyleId>{616DA210-FB5B-4158-B5E0-FEB733F419BA}</a:tableStyleId>
              </a:tblPr>
              <a:tblGrid>
                <a:gridCol w="1800226"/>
                <a:gridCol w="1800226"/>
                <a:gridCol w="1800226"/>
                <a:gridCol w="1800226"/>
              </a:tblGrid>
              <a:tr h="370840">
                <a:tc>
                  <a:txBody>
                    <a:bodyPr/>
                    <a:lstStyle/>
                    <a:p>
                      <a:pPr algn="ctr"/>
                      <a:r>
                        <a:rPr lang="en-US" b="1" i="1" dirty="0" err="1" smtClean="0"/>
                        <a:t>i</a:t>
                      </a:r>
                      <a:endParaRPr lang="en-US" b="1" i="1" dirty="0"/>
                    </a:p>
                  </a:txBody>
                  <a:tcPr/>
                </a:tc>
                <a:tc>
                  <a:txBody>
                    <a:bodyPr/>
                    <a:lstStyle/>
                    <a:p>
                      <a:pPr algn="ctr"/>
                      <a:r>
                        <a:rPr lang="en-US" b="1" dirty="0" smtClean="0"/>
                        <a:t>l</a:t>
                      </a:r>
                      <a:r>
                        <a:rPr lang="en-US" b="1" baseline="-25000" dirty="0" smtClean="0"/>
                        <a:t>i</a:t>
                      </a:r>
                      <a:endParaRPr lang="en-US" b="1" dirty="0"/>
                    </a:p>
                  </a:txBody>
                  <a:tcPr/>
                </a:tc>
                <a:tc>
                  <a:txBody>
                    <a:bodyPr/>
                    <a:lstStyle/>
                    <a:p>
                      <a:pPr algn="ctr"/>
                      <a:r>
                        <a:rPr lang="en-US" b="1" dirty="0" smtClean="0"/>
                        <a:t>k</a:t>
                      </a:r>
                      <a:endParaRPr lang="en-US" b="1" dirty="0"/>
                    </a:p>
                  </a:txBody>
                  <a:tcPr/>
                </a:tc>
                <a:tc>
                  <a:txBody>
                    <a:bodyPr/>
                    <a:lstStyle/>
                    <a:p>
                      <a:pPr algn="ctr"/>
                      <a:r>
                        <a:rPr lang="en-US" b="1" dirty="0" smtClean="0"/>
                        <a:t>max</a:t>
                      </a:r>
                      <a:r>
                        <a:rPr lang="en-US" b="1" baseline="0" dirty="0" smtClean="0"/>
                        <a:t> so far (m)</a:t>
                      </a:r>
                      <a:endParaRPr lang="en-US" b="1" dirty="0"/>
                    </a:p>
                  </a:txBody>
                  <a:tcPr/>
                </a:tc>
              </a:tr>
              <a:tr h="370840">
                <a:tc>
                  <a:txBody>
                    <a:bodyPr/>
                    <a:lstStyle/>
                    <a:p>
                      <a:pPr algn="ctr"/>
                      <a:endParaRPr lang="en-US">
                        <a:solidFill>
                          <a:schemeClr val="tx2"/>
                        </a:solidFill>
                      </a:endParaRPr>
                    </a:p>
                  </a:txBody>
                  <a:tcPr>
                    <a:noFill/>
                  </a:tcPr>
                </a:tc>
                <a:tc>
                  <a:txBody>
                    <a:bodyPr/>
                    <a:lstStyle/>
                    <a:p>
                      <a:pPr algn="ctr"/>
                      <a:endParaRPr lang="en-US">
                        <a:solidFill>
                          <a:schemeClr val="tx2"/>
                        </a:solidFill>
                      </a:endParaRPr>
                    </a:p>
                  </a:txBody>
                  <a:tcPr>
                    <a:noFill/>
                  </a:tcPr>
                </a:tc>
                <a:tc>
                  <a:txBody>
                    <a:bodyPr/>
                    <a:lstStyle/>
                    <a:p>
                      <a:pPr algn="ctr"/>
                      <a:endParaRPr lang="en-US">
                        <a:solidFill>
                          <a:schemeClr val="tx2"/>
                        </a:solidFill>
                      </a:endParaRPr>
                    </a:p>
                  </a:txBody>
                  <a:tcPr>
                    <a:noFill/>
                  </a:tcPr>
                </a:tc>
                <a:tc>
                  <a:txBody>
                    <a:bodyPr/>
                    <a:lstStyle/>
                    <a:p>
                      <a:pPr algn="ctr"/>
                      <a:endParaRPr lang="en-US" dirty="0">
                        <a:solidFill>
                          <a:schemeClr val="tx2"/>
                        </a:solidFill>
                      </a:endParaRPr>
                    </a:p>
                  </a:txBody>
                  <a:tcPr>
                    <a:noFill/>
                  </a:tcPr>
                </a:tc>
              </a:tr>
              <a:tr h="370840">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r>
              <a:tr h="370840">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r>
              <a:tr h="370840">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r>
            </a:tbl>
          </a:graphicData>
        </a:graphic>
      </p:graphicFrame>
      <p:sp>
        <p:nvSpPr>
          <p:cNvPr id="26" name="TextBox 25"/>
          <p:cNvSpPr txBox="1"/>
          <p:nvPr/>
        </p:nvSpPr>
        <p:spPr>
          <a:xfrm>
            <a:off x="2468440" y="3694900"/>
            <a:ext cx="4321419" cy="477054"/>
          </a:xfrm>
          <a:prstGeom prst="rect">
            <a:avLst/>
          </a:prstGeom>
          <a:noFill/>
        </p:spPr>
        <p:txBody>
          <a:bodyPr wrap="square" rtlCol="0">
            <a:spAutoFit/>
          </a:bodyPr>
          <a:lstStyle/>
          <a:p>
            <a:pPr algn="ctr"/>
            <a:r>
              <a:rPr lang="de-DE" sz="2500" dirty="0" smtClean="0"/>
              <a:t>1  </a:t>
            </a:r>
            <a:r>
              <a:rPr lang="de-DE" sz="2500" dirty="0"/>
              <a:t>-4 </a:t>
            </a:r>
            <a:r>
              <a:rPr lang="de-DE" sz="2500" dirty="0" smtClean="0"/>
              <a:t> 0  9  </a:t>
            </a:r>
            <a:endParaRPr lang="en-US" sz="2500" dirty="0"/>
          </a:p>
        </p:txBody>
      </p:sp>
      <p:sp>
        <p:nvSpPr>
          <p:cNvPr id="27" name="TextBox 26"/>
          <p:cNvSpPr txBox="1"/>
          <p:nvPr/>
        </p:nvSpPr>
        <p:spPr>
          <a:xfrm>
            <a:off x="6418385" y="2146676"/>
            <a:ext cx="2725615" cy="1246495"/>
          </a:xfrm>
          <a:prstGeom prst="rect">
            <a:avLst/>
          </a:prstGeom>
          <a:noFill/>
        </p:spPr>
        <p:txBody>
          <a:bodyPr wrap="square" rtlCol="0">
            <a:spAutoFit/>
          </a:bodyPr>
          <a:lstStyle/>
          <a:p>
            <a:r>
              <a:rPr lang="en-US" sz="1500" dirty="0" smtClean="0"/>
              <a:t>k: no. of elements in list</a:t>
            </a:r>
          </a:p>
          <a:p>
            <a:r>
              <a:rPr lang="en-US" sz="1500" dirty="0" err="1" smtClean="0"/>
              <a:t>i</a:t>
            </a:r>
            <a:r>
              <a:rPr lang="en-US" sz="1500" dirty="0" smtClean="0"/>
              <a:t>: index of element being checked</a:t>
            </a:r>
          </a:p>
          <a:p>
            <a:r>
              <a:rPr lang="en-US" sz="1500" dirty="0" smtClean="0"/>
              <a:t>l</a:t>
            </a:r>
            <a:r>
              <a:rPr lang="en-US" sz="1500" baseline="-25000" dirty="0" smtClean="0"/>
              <a:t>i</a:t>
            </a:r>
            <a:r>
              <a:rPr lang="en-US" sz="1500" dirty="0" smtClean="0"/>
              <a:t>: element being checked</a:t>
            </a:r>
          </a:p>
          <a:p>
            <a:r>
              <a:rPr lang="en-US" sz="1500" dirty="0" smtClean="0"/>
              <a:t>m: max so far</a:t>
            </a:r>
            <a:endParaRPr lang="en-US" sz="1500" dirty="0"/>
          </a:p>
        </p:txBody>
      </p:sp>
      <p:grpSp>
        <p:nvGrpSpPr>
          <p:cNvPr id="29" name="Group 28"/>
          <p:cNvGrpSpPr/>
          <p:nvPr/>
        </p:nvGrpSpPr>
        <p:grpSpPr>
          <a:xfrm>
            <a:off x="1028698" y="1651755"/>
            <a:ext cx="5029442" cy="2043145"/>
            <a:chOff x="1028698" y="1651755"/>
            <a:chExt cx="5029442" cy="2043145"/>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8" y="1651755"/>
              <a:ext cx="5029442" cy="1863030"/>
            </a:xfrm>
            <a:prstGeom prst="rect">
              <a:avLst/>
            </a:prstGeom>
          </p:spPr>
        </p:pic>
        <p:cxnSp>
          <p:nvCxnSpPr>
            <p:cNvPr id="28" name="Straight Arrow Connector 27"/>
            <p:cNvCxnSpPr/>
            <p:nvPr/>
          </p:nvCxnSpPr>
          <p:spPr>
            <a:xfrm flipV="1">
              <a:off x="1477108" y="2936632"/>
              <a:ext cx="791307" cy="7582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0833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finding the maximum</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14052951"/>
              </p:ext>
            </p:extLst>
          </p:nvPr>
        </p:nvGraphicFramePr>
        <p:xfrm>
          <a:off x="1028698" y="4394960"/>
          <a:ext cx="7200904" cy="1854200"/>
        </p:xfrm>
        <a:graphic>
          <a:graphicData uri="http://schemas.openxmlformats.org/drawingml/2006/table">
            <a:tbl>
              <a:tblPr firstRow="1">
                <a:tableStyleId>{616DA210-FB5B-4158-B5E0-FEB733F419BA}</a:tableStyleId>
              </a:tblPr>
              <a:tblGrid>
                <a:gridCol w="1800226"/>
                <a:gridCol w="1800226"/>
                <a:gridCol w="1800226"/>
                <a:gridCol w="1800226"/>
              </a:tblGrid>
              <a:tr h="370840">
                <a:tc>
                  <a:txBody>
                    <a:bodyPr/>
                    <a:lstStyle/>
                    <a:p>
                      <a:pPr algn="ctr"/>
                      <a:r>
                        <a:rPr lang="en-US" b="1" i="1" dirty="0" err="1" smtClean="0"/>
                        <a:t>i</a:t>
                      </a:r>
                      <a:endParaRPr lang="en-US" b="1" i="1" dirty="0"/>
                    </a:p>
                  </a:txBody>
                  <a:tcPr/>
                </a:tc>
                <a:tc>
                  <a:txBody>
                    <a:bodyPr/>
                    <a:lstStyle/>
                    <a:p>
                      <a:pPr algn="ctr"/>
                      <a:r>
                        <a:rPr lang="en-US" b="1" dirty="0" smtClean="0"/>
                        <a:t>l</a:t>
                      </a:r>
                      <a:r>
                        <a:rPr lang="en-US" b="1" baseline="-25000" dirty="0" smtClean="0"/>
                        <a:t>i</a:t>
                      </a:r>
                      <a:endParaRPr lang="en-US" b="1" dirty="0"/>
                    </a:p>
                  </a:txBody>
                  <a:tcPr/>
                </a:tc>
                <a:tc>
                  <a:txBody>
                    <a:bodyPr/>
                    <a:lstStyle/>
                    <a:p>
                      <a:pPr algn="ctr"/>
                      <a:r>
                        <a:rPr lang="en-US" b="1" dirty="0" smtClean="0"/>
                        <a:t>k</a:t>
                      </a:r>
                      <a:endParaRPr lang="en-US" b="1" dirty="0"/>
                    </a:p>
                  </a:txBody>
                  <a:tcPr/>
                </a:tc>
                <a:tc>
                  <a:txBody>
                    <a:bodyPr/>
                    <a:lstStyle/>
                    <a:p>
                      <a:pPr algn="ctr"/>
                      <a:r>
                        <a:rPr lang="en-US" b="1" dirty="0" smtClean="0"/>
                        <a:t>max</a:t>
                      </a:r>
                      <a:r>
                        <a:rPr lang="en-US" b="1" baseline="0" dirty="0" smtClean="0"/>
                        <a:t> so far (m)</a:t>
                      </a:r>
                      <a:endParaRPr lang="en-US" b="1" dirty="0"/>
                    </a:p>
                  </a:txBody>
                  <a:tcPr/>
                </a:tc>
              </a:tr>
              <a:tr h="370840">
                <a:tc>
                  <a:txBody>
                    <a:bodyPr/>
                    <a:lstStyle/>
                    <a:p>
                      <a:pPr algn="ctr"/>
                      <a:endParaRPr lang="en-US" dirty="0"/>
                    </a:p>
                  </a:txBody>
                  <a:tcPr>
                    <a:noFill/>
                  </a:tcPr>
                </a:tc>
                <a:tc>
                  <a:txBody>
                    <a:bodyPr/>
                    <a:lstStyle/>
                    <a:p>
                      <a:pPr algn="ctr"/>
                      <a:endParaRPr lang="en-US" dirty="0"/>
                    </a:p>
                  </a:txBody>
                  <a:tcPr>
                    <a:noFill/>
                  </a:tcPr>
                </a:tc>
                <a:tc>
                  <a:txBody>
                    <a:bodyPr/>
                    <a:lstStyle/>
                    <a:p>
                      <a:pPr algn="ctr"/>
                      <a:endParaRPr lang="en-US"/>
                    </a:p>
                  </a:txBody>
                  <a:tcPr>
                    <a:noFill/>
                  </a:tcPr>
                </a:tc>
                <a:tc>
                  <a:txBody>
                    <a:bodyPr/>
                    <a:lstStyle/>
                    <a:p>
                      <a:pPr algn="ctr"/>
                      <a:endParaRPr lang="en-US" dirty="0"/>
                    </a:p>
                  </a:txBody>
                  <a:tcPr>
                    <a:noFill/>
                  </a:tcPr>
                </a:tc>
              </a:tr>
              <a:tr h="370840">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r>
              <a:tr h="370840">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r>
              <a:tr h="370840">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r>
            </a:tbl>
          </a:graphicData>
        </a:graphic>
      </p:graphicFrame>
      <p:sp>
        <p:nvSpPr>
          <p:cNvPr id="26" name="TextBox 25"/>
          <p:cNvSpPr txBox="1"/>
          <p:nvPr/>
        </p:nvSpPr>
        <p:spPr>
          <a:xfrm>
            <a:off x="2468440" y="3694900"/>
            <a:ext cx="4321419" cy="477054"/>
          </a:xfrm>
          <a:prstGeom prst="rect">
            <a:avLst/>
          </a:prstGeom>
          <a:noFill/>
        </p:spPr>
        <p:txBody>
          <a:bodyPr wrap="square" rtlCol="0">
            <a:spAutoFit/>
          </a:bodyPr>
          <a:lstStyle/>
          <a:p>
            <a:pPr algn="ctr"/>
            <a:r>
              <a:rPr lang="de-DE" sz="2500" dirty="0" smtClean="0"/>
              <a:t>1  </a:t>
            </a:r>
            <a:r>
              <a:rPr lang="de-DE" sz="2500" dirty="0"/>
              <a:t>-4 </a:t>
            </a:r>
            <a:r>
              <a:rPr lang="de-DE" sz="2500" dirty="0" smtClean="0"/>
              <a:t> 0  9  </a:t>
            </a:r>
            <a:endParaRPr lang="en-US" sz="2500" dirty="0"/>
          </a:p>
        </p:txBody>
      </p:sp>
      <p:cxnSp>
        <p:nvCxnSpPr>
          <p:cNvPr id="6" name="Straight Arrow Connector 5"/>
          <p:cNvCxnSpPr/>
          <p:nvPr/>
        </p:nvCxnSpPr>
        <p:spPr>
          <a:xfrm flipV="1">
            <a:off x="1477108" y="2936632"/>
            <a:ext cx="791307" cy="7582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8" y="1651755"/>
            <a:ext cx="5029442" cy="1863030"/>
          </a:xfrm>
          <a:prstGeom prst="rect">
            <a:avLst/>
          </a:prstGeom>
        </p:spPr>
      </p:pic>
      <p:sp>
        <p:nvSpPr>
          <p:cNvPr id="10" name="TextBox 9"/>
          <p:cNvSpPr txBox="1"/>
          <p:nvPr/>
        </p:nvSpPr>
        <p:spPr>
          <a:xfrm>
            <a:off x="6418385" y="2146676"/>
            <a:ext cx="2725615" cy="1246495"/>
          </a:xfrm>
          <a:prstGeom prst="rect">
            <a:avLst/>
          </a:prstGeom>
          <a:noFill/>
        </p:spPr>
        <p:txBody>
          <a:bodyPr wrap="square" rtlCol="0">
            <a:spAutoFit/>
          </a:bodyPr>
          <a:lstStyle/>
          <a:p>
            <a:r>
              <a:rPr lang="en-US" sz="1500" dirty="0" smtClean="0"/>
              <a:t>k: no. of elements in list</a:t>
            </a:r>
          </a:p>
          <a:p>
            <a:r>
              <a:rPr lang="en-US" sz="1500" dirty="0" err="1" smtClean="0"/>
              <a:t>i</a:t>
            </a:r>
            <a:r>
              <a:rPr lang="en-US" sz="1500" dirty="0" smtClean="0"/>
              <a:t>: index of element being checked</a:t>
            </a:r>
          </a:p>
          <a:p>
            <a:r>
              <a:rPr lang="en-US" sz="1500" dirty="0" smtClean="0"/>
              <a:t>l</a:t>
            </a:r>
            <a:r>
              <a:rPr lang="en-US" sz="1500" baseline="-25000" dirty="0" smtClean="0"/>
              <a:t>i</a:t>
            </a:r>
            <a:r>
              <a:rPr lang="en-US" sz="1500" dirty="0" smtClean="0"/>
              <a:t>: element being checked</a:t>
            </a:r>
          </a:p>
          <a:p>
            <a:r>
              <a:rPr lang="en-US" sz="1500" dirty="0" smtClean="0"/>
              <a:t>m: max so far</a:t>
            </a:r>
            <a:endParaRPr lang="en-US" sz="1500" dirty="0"/>
          </a:p>
        </p:txBody>
      </p:sp>
      <p:sp>
        <p:nvSpPr>
          <p:cNvPr id="7" name="TextBox 6"/>
          <p:cNvSpPr txBox="1"/>
          <p:nvPr/>
        </p:nvSpPr>
        <p:spPr>
          <a:xfrm>
            <a:off x="1828799" y="4804326"/>
            <a:ext cx="211015" cy="300082"/>
          </a:xfrm>
          <a:prstGeom prst="rect">
            <a:avLst/>
          </a:prstGeom>
          <a:noFill/>
        </p:spPr>
        <p:txBody>
          <a:bodyPr wrap="square" rtlCol="0">
            <a:spAutoFit/>
          </a:bodyPr>
          <a:lstStyle/>
          <a:p>
            <a:pPr algn="ctr"/>
            <a:r>
              <a:rPr lang="en-US" sz="1350" smtClean="0"/>
              <a:t>1</a:t>
            </a:r>
            <a:endParaRPr lang="en-US" sz="1350"/>
          </a:p>
        </p:txBody>
      </p:sp>
      <p:sp>
        <p:nvSpPr>
          <p:cNvPr id="12" name="TextBox 11"/>
          <p:cNvSpPr txBox="1"/>
          <p:nvPr/>
        </p:nvSpPr>
        <p:spPr>
          <a:xfrm>
            <a:off x="3458305" y="4798465"/>
            <a:ext cx="480648" cy="300082"/>
          </a:xfrm>
          <a:prstGeom prst="rect">
            <a:avLst/>
          </a:prstGeom>
          <a:noFill/>
        </p:spPr>
        <p:txBody>
          <a:bodyPr wrap="square" rtlCol="0">
            <a:spAutoFit/>
          </a:bodyPr>
          <a:lstStyle/>
          <a:p>
            <a:pPr algn="ctr"/>
            <a:r>
              <a:rPr lang="en-US" sz="1350" smtClean="0"/>
              <a:t>-4</a:t>
            </a:r>
            <a:endParaRPr lang="en-US" sz="1350"/>
          </a:p>
        </p:txBody>
      </p:sp>
      <p:sp>
        <p:nvSpPr>
          <p:cNvPr id="13" name="TextBox 12"/>
          <p:cNvSpPr txBox="1"/>
          <p:nvPr/>
        </p:nvSpPr>
        <p:spPr>
          <a:xfrm>
            <a:off x="5281246" y="4792601"/>
            <a:ext cx="480648" cy="300082"/>
          </a:xfrm>
          <a:prstGeom prst="rect">
            <a:avLst/>
          </a:prstGeom>
          <a:noFill/>
        </p:spPr>
        <p:txBody>
          <a:bodyPr wrap="square" rtlCol="0">
            <a:spAutoFit/>
          </a:bodyPr>
          <a:lstStyle/>
          <a:p>
            <a:pPr algn="ctr"/>
            <a:r>
              <a:rPr lang="en-US" sz="1350" dirty="0" smtClean="0"/>
              <a:t>4</a:t>
            </a:r>
            <a:endParaRPr lang="en-US" sz="1350" dirty="0"/>
          </a:p>
        </p:txBody>
      </p:sp>
      <p:sp>
        <p:nvSpPr>
          <p:cNvPr id="14" name="TextBox 13"/>
          <p:cNvSpPr txBox="1"/>
          <p:nvPr/>
        </p:nvSpPr>
        <p:spPr>
          <a:xfrm>
            <a:off x="7104187" y="4792601"/>
            <a:ext cx="480648" cy="300082"/>
          </a:xfrm>
          <a:prstGeom prst="rect">
            <a:avLst/>
          </a:prstGeom>
          <a:noFill/>
        </p:spPr>
        <p:txBody>
          <a:bodyPr wrap="square" rtlCol="0">
            <a:spAutoFit/>
          </a:bodyPr>
          <a:lstStyle/>
          <a:p>
            <a:pPr algn="ctr"/>
            <a:r>
              <a:rPr lang="en-US" sz="1350" dirty="0"/>
              <a:t>1</a:t>
            </a:r>
          </a:p>
        </p:txBody>
      </p:sp>
    </p:spTree>
    <p:extLst>
      <p:ext uri="{BB962C8B-B14F-4D97-AF65-F5344CB8AC3E}">
        <p14:creationId xmlns:p14="http://schemas.microsoft.com/office/powerpoint/2010/main" val="37943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449</TotalTime>
  <Words>2526</Words>
  <Application>Microsoft Macintosh PowerPoint</Application>
  <PresentationFormat>On-screen Show (4:3)</PresentationFormat>
  <Paragraphs>507</Paragraphs>
  <Slides>67</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Calibri</vt:lpstr>
      <vt:lpstr>Franklin Gothic Book</vt:lpstr>
      <vt:lpstr>Helvetica Neue Medium</vt:lpstr>
      <vt:lpstr>Mangal</vt:lpstr>
      <vt:lpstr>Roboto Regular</vt:lpstr>
      <vt:lpstr>Wingdings</vt:lpstr>
      <vt:lpstr>Crop</vt:lpstr>
      <vt:lpstr>Tutorial 1 Group C10</vt:lpstr>
      <vt:lpstr>Introduction</vt:lpstr>
      <vt:lpstr>Your turn!</vt:lpstr>
      <vt:lpstr>Plans for today</vt:lpstr>
      <vt:lpstr>Recap: finding the maximum</vt:lpstr>
      <vt:lpstr>Recap: finding the maximum</vt:lpstr>
      <vt:lpstr>Recap: finding the maximum</vt:lpstr>
      <vt:lpstr>Recap: finding the maximum</vt:lpstr>
      <vt:lpstr>Recap: finding the maximum</vt:lpstr>
      <vt:lpstr>Recap: finding the maximum</vt:lpstr>
      <vt:lpstr>Recap: finding the maximum</vt:lpstr>
      <vt:lpstr>Recap: finding the maximum</vt:lpstr>
      <vt:lpstr>Problem 1.1 (a)</vt:lpstr>
      <vt:lpstr>Problem 1.1 (a)</vt:lpstr>
      <vt:lpstr>Problem 1.1 (b)</vt:lpstr>
      <vt:lpstr>Problem 1.1 (b)</vt:lpstr>
      <vt:lpstr>Problem 1.1 (b)</vt:lpstr>
      <vt:lpstr>Problem 1.1 (b)</vt:lpstr>
      <vt:lpstr>Problem 1.1 (b)</vt:lpstr>
      <vt:lpstr>Problem 1.1 (c) </vt:lpstr>
      <vt:lpstr>Problem 1.1 (c)</vt:lpstr>
      <vt:lpstr>Problem 1.1 (d)</vt:lpstr>
      <vt:lpstr>Problem 1.1 (d)</vt:lpstr>
      <vt:lpstr>Problem 1.1 (d)</vt:lpstr>
      <vt:lpstr>Problem 1.1 (e)</vt:lpstr>
      <vt:lpstr>Problem 1.1 (e)</vt:lpstr>
      <vt:lpstr>Problem 1.1 (e)</vt:lpstr>
      <vt:lpstr>Problem 1.2</vt:lpstr>
      <vt:lpstr>Problem 1.2</vt:lpstr>
      <vt:lpstr>Problem 1.3</vt:lpstr>
      <vt:lpstr>Problem 1.3</vt:lpstr>
      <vt:lpstr>Accessing pe111 to pe120</vt:lpstr>
      <vt:lpstr>Note: cannot directly access outside SoC!</vt:lpstr>
      <vt:lpstr>Unix command line</vt:lpstr>
      <vt:lpstr>Directory structure in Unix</vt:lpstr>
      <vt:lpstr>man</vt:lpstr>
      <vt:lpstr>pwd</vt:lpstr>
      <vt:lpstr>ls</vt:lpstr>
      <vt:lpstr>mkdir</vt:lpstr>
      <vt:lpstr>mkdir</vt:lpstr>
      <vt:lpstr>cd</vt:lpstr>
      <vt:lpstr>cd</vt:lpstr>
      <vt:lpstr>rmdir</vt:lpstr>
      <vt:lpstr>cp</vt:lpstr>
      <vt:lpstr>cp</vt:lpstr>
      <vt:lpstr>mv</vt:lpstr>
      <vt:lpstr>rm</vt:lpstr>
      <vt:lpstr>Compile and run a C program</vt:lpstr>
      <vt:lpstr>Renaming executable file</vt:lpstr>
      <vt:lpstr>SHORT QUIZ! (unix commands)</vt:lpstr>
      <vt:lpstr>Q1: How do you check how to use a command?</vt:lpstr>
      <vt:lpstr>Q2: How do you use the auto-completion feature?</vt:lpstr>
      <vt:lpstr>Q3: How do you delete a non-empty directory?</vt:lpstr>
      <vt:lpstr>Q4: Does a . (single dot) represent the parent working directory or the current working directory?</vt:lpstr>
      <vt:lpstr>Q5: How do you get a previous command without retyping it?</vt:lpstr>
      <vt:lpstr>End.</vt:lpstr>
      <vt:lpstr>Reference slides</vt:lpstr>
      <vt:lpstr>PowerPoint Presentation</vt:lpstr>
      <vt:lpstr>PowerPoint Presentation</vt:lpstr>
      <vt:lpstr>PowerPoint Presentation</vt:lpstr>
      <vt:lpstr>PowerPoint Presentation</vt:lpstr>
      <vt:lpstr>PowerPoint Presentation</vt:lpstr>
      <vt:lpstr>PowerPoint Presentation</vt:lpstr>
      <vt:lpstr>Problem 1.2</vt:lpstr>
      <vt:lpstr>PowerPoint Presentation</vt:lpstr>
      <vt:lpstr>Problem 1.3</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1 Group XX</dc:title>
  <dc:creator>Ooi Wei Tsang</dc:creator>
  <cp:lastModifiedBy>Joanne Ong Cui Fang</cp:lastModifiedBy>
  <cp:revision>49</cp:revision>
  <dcterms:created xsi:type="dcterms:W3CDTF">2018-08-20T03:20:59Z</dcterms:created>
  <dcterms:modified xsi:type="dcterms:W3CDTF">2018-08-27T09:05:28Z</dcterms:modified>
</cp:coreProperties>
</file>